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9" r:id="rId6"/>
    <p:sldId id="261" r:id="rId7"/>
    <p:sldId id="264" r:id="rId8"/>
    <p:sldId id="273" r:id="rId9"/>
    <p:sldId id="262" r:id="rId10"/>
    <p:sldId id="277" r:id="rId11"/>
    <p:sldId id="275" r:id="rId12"/>
    <p:sldId id="263" r:id="rId13"/>
    <p:sldId id="266" r:id="rId14"/>
    <p:sldId id="279" r:id="rId15"/>
    <p:sldId id="267" r:id="rId16"/>
    <p:sldId id="268" r:id="rId17"/>
    <p:sldId id="265" r:id="rId18"/>
    <p:sldId id="270" r:id="rId19"/>
    <p:sldId id="271" r:id="rId20"/>
    <p:sldId id="278" r:id="rId21"/>
    <p:sldId id="269" r:id="rId22"/>
    <p:sldId id="276" r:id="rId23"/>
  </p:sldIdLst>
  <p:sldSz cx="18288000" cy="10287000"/>
  <p:notesSz cx="6858000" cy="9144000"/>
  <p:embeddedFontLst>
    <p:embeddedFont>
      <p:font typeface="League Spartan" panose="020B0604020202020204" charset="0"/>
      <p:regular r:id="rId24"/>
      <p:bold r:id="rId25"/>
    </p:embeddedFont>
    <p:embeddedFont>
      <p:font typeface="Montserrat Bold" panose="020B0604020202020204" charset="0"/>
      <p:regular r:id="rId26"/>
      <p:bold r:id="rId27"/>
    </p:embeddedFont>
    <p:embeddedFont>
      <p:font typeface="Montserrat Bold Italics" panose="020B0604020202020204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Chiara Giorio" userId="f41b2a1e127b561d" providerId="LiveId" clId="{C1774593-2B49-427C-A287-55495B8C1BED}"/>
    <pc:docChg chg="undo custSel addSld modSld sldOrd">
      <pc:chgData name="Anna Chiara Giorio" userId="f41b2a1e127b561d" providerId="LiveId" clId="{C1774593-2B49-427C-A287-55495B8C1BED}" dt="2025-05-25T13:17:05.984" v="1160" actId="21"/>
      <pc:docMkLst>
        <pc:docMk/>
      </pc:docMkLst>
      <pc:sldChg chg="modSp mod">
        <pc:chgData name="Anna Chiara Giorio" userId="f41b2a1e127b561d" providerId="LiveId" clId="{C1774593-2B49-427C-A287-55495B8C1BED}" dt="2025-05-25T10:21:46.971" v="937" actId="20577"/>
        <pc:sldMkLst>
          <pc:docMk/>
          <pc:sldMk cId="0" sldId="259"/>
        </pc:sldMkLst>
        <pc:spChg chg="mod">
          <ac:chgData name="Anna Chiara Giorio" userId="f41b2a1e127b561d" providerId="LiveId" clId="{C1774593-2B49-427C-A287-55495B8C1BED}" dt="2025-05-25T09:55:22.827" v="596" actId="27636"/>
          <ac:spMkLst>
            <pc:docMk/>
            <pc:sldMk cId="0" sldId="259"/>
            <ac:spMk id="7" creationId="{00000000-0000-0000-0000-000000000000}"/>
          </ac:spMkLst>
        </pc:spChg>
        <pc:spChg chg="mod">
          <ac:chgData name="Anna Chiara Giorio" userId="f41b2a1e127b561d" providerId="LiveId" clId="{C1774593-2B49-427C-A287-55495B8C1BED}" dt="2025-05-25T10:21:46.971" v="937" actId="20577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Anna Chiara Giorio" userId="f41b2a1e127b561d" providerId="LiveId" clId="{C1774593-2B49-427C-A287-55495B8C1BED}" dt="2025-05-25T09:56:17.282" v="601" actId="14100"/>
        <pc:sldMkLst>
          <pc:docMk/>
          <pc:sldMk cId="2095419792" sldId="261"/>
        </pc:sldMkLst>
        <pc:spChg chg="mod">
          <ac:chgData name="Anna Chiara Giorio" userId="f41b2a1e127b561d" providerId="LiveId" clId="{C1774593-2B49-427C-A287-55495B8C1BED}" dt="2025-05-25T09:56:17.282" v="601" actId="14100"/>
          <ac:spMkLst>
            <pc:docMk/>
            <pc:sldMk cId="2095419792" sldId="261"/>
            <ac:spMk id="8" creationId="{00000000-0000-0000-0000-000000000000}"/>
          </ac:spMkLst>
        </pc:spChg>
      </pc:sldChg>
      <pc:sldChg chg="modSp mod">
        <pc:chgData name="Anna Chiara Giorio" userId="f41b2a1e127b561d" providerId="LiveId" clId="{C1774593-2B49-427C-A287-55495B8C1BED}" dt="2025-05-25T10:07:03.118" v="753" actId="20577"/>
        <pc:sldMkLst>
          <pc:docMk/>
          <pc:sldMk cId="3664969058" sldId="263"/>
        </pc:sldMkLst>
        <pc:spChg chg="mod">
          <ac:chgData name="Anna Chiara Giorio" userId="f41b2a1e127b561d" providerId="LiveId" clId="{C1774593-2B49-427C-A287-55495B8C1BED}" dt="2025-05-25T10:07:03.118" v="753" actId="20577"/>
          <ac:spMkLst>
            <pc:docMk/>
            <pc:sldMk cId="3664969058" sldId="263"/>
            <ac:spMk id="7" creationId="{26CE9CFA-2612-0422-B8AF-4BC2C66FE401}"/>
          </ac:spMkLst>
        </pc:spChg>
        <pc:spChg chg="mod">
          <ac:chgData name="Anna Chiara Giorio" userId="f41b2a1e127b561d" providerId="LiveId" clId="{C1774593-2B49-427C-A287-55495B8C1BED}" dt="2025-05-25T10:06:47.080" v="751" actId="20577"/>
          <ac:spMkLst>
            <pc:docMk/>
            <pc:sldMk cId="3664969058" sldId="263"/>
            <ac:spMk id="8" creationId="{D694F9F7-D996-55A1-4350-A04694C355FE}"/>
          </ac:spMkLst>
        </pc:spChg>
      </pc:sldChg>
      <pc:sldChg chg="modSp mod">
        <pc:chgData name="Anna Chiara Giorio" userId="f41b2a1e127b561d" providerId="LiveId" clId="{C1774593-2B49-427C-A287-55495B8C1BED}" dt="2025-05-25T09:24:04.399" v="441" actId="20577"/>
        <pc:sldMkLst>
          <pc:docMk/>
          <pc:sldMk cId="4271487273" sldId="265"/>
        </pc:sldMkLst>
        <pc:spChg chg="mod">
          <ac:chgData name="Anna Chiara Giorio" userId="f41b2a1e127b561d" providerId="LiveId" clId="{C1774593-2B49-427C-A287-55495B8C1BED}" dt="2025-05-25T09:24:04.399" v="441" actId="20577"/>
          <ac:spMkLst>
            <pc:docMk/>
            <pc:sldMk cId="4271487273" sldId="265"/>
            <ac:spMk id="7" creationId="{4BB94ADD-D5AD-A474-B9C0-2A859A7A1686}"/>
          </ac:spMkLst>
        </pc:spChg>
      </pc:sldChg>
      <pc:sldChg chg="modSp mod">
        <pc:chgData name="Anna Chiara Giorio" userId="f41b2a1e127b561d" providerId="LiveId" clId="{C1774593-2B49-427C-A287-55495B8C1BED}" dt="2025-05-25T09:14:34.226" v="214" actId="20577"/>
        <pc:sldMkLst>
          <pc:docMk/>
          <pc:sldMk cId="1950289174" sldId="266"/>
        </pc:sldMkLst>
        <pc:spChg chg="mod">
          <ac:chgData name="Anna Chiara Giorio" userId="f41b2a1e127b561d" providerId="LiveId" clId="{C1774593-2B49-427C-A287-55495B8C1BED}" dt="2025-05-25T09:14:34.226" v="214" actId="20577"/>
          <ac:spMkLst>
            <pc:docMk/>
            <pc:sldMk cId="1950289174" sldId="266"/>
            <ac:spMk id="8" creationId="{C304408D-DE33-BFC6-BE95-4BE3F6DE3F8B}"/>
          </ac:spMkLst>
        </pc:spChg>
      </pc:sldChg>
      <pc:sldChg chg="modSp mod">
        <pc:chgData name="Anna Chiara Giorio" userId="f41b2a1e127b561d" providerId="LiveId" clId="{C1774593-2B49-427C-A287-55495B8C1BED}" dt="2025-05-25T11:57:13.267" v="959" actId="20577"/>
        <pc:sldMkLst>
          <pc:docMk/>
          <pc:sldMk cId="870988664" sldId="267"/>
        </pc:sldMkLst>
        <pc:spChg chg="mod">
          <ac:chgData name="Anna Chiara Giorio" userId="f41b2a1e127b561d" providerId="LiveId" clId="{C1774593-2B49-427C-A287-55495B8C1BED}" dt="2025-05-25T09:15:17.828" v="215" actId="20577"/>
          <ac:spMkLst>
            <pc:docMk/>
            <pc:sldMk cId="870988664" sldId="267"/>
            <ac:spMk id="7" creationId="{D6D71A2A-C86C-FAC7-C1A2-FC4FA447E563}"/>
          </ac:spMkLst>
        </pc:spChg>
        <pc:spChg chg="mod">
          <ac:chgData name="Anna Chiara Giorio" userId="f41b2a1e127b561d" providerId="LiveId" clId="{C1774593-2B49-427C-A287-55495B8C1BED}" dt="2025-05-25T11:57:13.267" v="959" actId="20577"/>
          <ac:spMkLst>
            <pc:docMk/>
            <pc:sldMk cId="870988664" sldId="267"/>
            <ac:spMk id="8" creationId="{BB55782E-7F99-C0C2-85B8-0D9077239AF0}"/>
          </ac:spMkLst>
        </pc:spChg>
      </pc:sldChg>
      <pc:sldChg chg="modSp mod">
        <pc:chgData name="Anna Chiara Giorio" userId="f41b2a1e127b561d" providerId="LiveId" clId="{C1774593-2B49-427C-A287-55495B8C1BED}" dt="2025-05-25T11:55:58.985" v="942" actId="20577"/>
        <pc:sldMkLst>
          <pc:docMk/>
          <pc:sldMk cId="624106485" sldId="268"/>
        </pc:sldMkLst>
        <pc:spChg chg="mod">
          <ac:chgData name="Anna Chiara Giorio" userId="f41b2a1e127b561d" providerId="LiveId" clId="{C1774593-2B49-427C-A287-55495B8C1BED}" dt="2025-05-25T11:55:58.985" v="942" actId="20577"/>
          <ac:spMkLst>
            <pc:docMk/>
            <pc:sldMk cId="624106485" sldId="268"/>
            <ac:spMk id="8" creationId="{6BCA6AAD-86C4-02BE-03C4-91D60F42D18A}"/>
          </ac:spMkLst>
        </pc:spChg>
      </pc:sldChg>
      <pc:sldChg chg="modSp mod">
        <pc:chgData name="Anna Chiara Giorio" userId="f41b2a1e127b561d" providerId="LiveId" clId="{C1774593-2B49-427C-A287-55495B8C1BED}" dt="2025-05-25T09:57:14.678" v="610" actId="20577"/>
        <pc:sldMkLst>
          <pc:docMk/>
          <pc:sldMk cId="2787011583" sldId="274"/>
        </pc:sldMkLst>
        <pc:spChg chg="mod">
          <ac:chgData name="Anna Chiara Giorio" userId="f41b2a1e127b561d" providerId="LiveId" clId="{C1774593-2B49-427C-A287-55495B8C1BED}" dt="2025-05-25T09:57:14.678" v="610" actId="20577"/>
          <ac:spMkLst>
            <pc:docMk/>
            <pc:sldMk cId="2787011583" sldId="274"/>
            <ac:spMk id="7" creationId="{152F4C4D-1F07-0E43-F987-0149D0792A0B}"/>
          </ac:spMkLst>
        </pc:spChg>
        <pc:spChg chg="mod">
          <ac:chgData name="Anna Chiara Giorio" userId="f41b2a1e127b561d" providerId="LiveId" clId="{C1774593-2B49-427C-A287-55495B8C1BED}" dt="2025-05-25T09:56:51.262" v="605" actId="14100"/>
          <ac:spMkLst>
            <pc:docMk/>
            <pc:sldMk cId="2787011583" sldId="274"/>
            <ac:spMk id="8" creationId="{5D6A1C34-4320-15A1-C991-AF3925C432AE}"/>
          </ac:spMkLst>
        </pc:spChg>
      </pc:sldChg>
      <pc:sldChg chg="modSp mod">
        <pc:chgData name="Anna Chiara Giorio" userId="f41b2a1e127b561d" providerId="LiveId" clId="{C1774593-2B49-427C-A287-55495B8C1BED}" dt="2025-05-25T10:00:47.498" v="642" actId="20577"/>
        <pc:sldMkLst>
          <pc:docMk/>
          <pc:sldMk cId="3635358749" sldId="275"/>
        </pc:sldMkLst>
        <pc:spChg chg="mod">
          <ac:chgData name="Anna Chiara Giorio" userId="f41b2a1e127b561d" providerId="LiveId" clId="{C1774593-2B49-427C-A287-55495B8C1BED}" dt="2025-05-25T10:00:47.498" v="642" actId="20577"/>
          <ac:spMkLst>
            <pc:docMk/>
            <pc:sldMk cId="3635358749" sldId="275"/>
            <ac:spMk id="7" creationId="{FB06211C-3269-790A-33C9-7551C0CB061C}"/>
          </ac:spMkLst>
        </pc:spChg>
        <pc:spChg chg="mod">
          <ac:chgData name="Anna Chiara Giorio" userId="f41b2a1e127b561d" providerId="LiveId" clId="{C1774593-2B49-427C-A287-55495B8C1BED}" dt="2025-05-25T09:59:55.439" v="636" actId="14100"/>
          <ac:spMkLst>
            <pc:docMk/>
            <pc:sldMk cId="3635358749" sldId="275"/>
            <ac:spMk id="8" creationId="{FA08D3B8-919C-42FD-1D06-7A0BEEA769E8}"/>
          </ac:spMkLst>
        </pc:spChg>
      </pc:sldChg>
      <pc:sldChg chg="modSp mod ord">
        <pc:chgData name="Anna Chiara Giorio" userId="f41b2a1e127b561d" providerId="LiveId" clId="{C1774593-2B49-427C-A287-55495B8C1BED}" dt="2025-05-25T11:54:09.539" v="940" actId="20577"/>
        <pc:sldMkLst>
          <pc:docMk/>
          <pc:sldMk cId="2316469819" sldId="277"/>
        </pc:sldMkLst>
        <pc:spChg chg="mod">
          <ac:chgData name="Anna Chiara Giorio" userId="f41b2a1e127b561d" providerId="LiveId" clId="{C1774593-2B49-427C-A287-55495B8C1BED}" dt="2025-05-25T10:18:15.840" v="888" actId="6549"/>
          <ac:spMkLst>
            <pc:docMk/>
            <pc:sldMk cId="2316469819" sldId="277"/>
            <ac:spMk id="7" creationId="{B00BB719-E7F0-A7EB-69D2-6638E6119756}"/>
          </ac:spMkLst>
        </pc:spChg>
        <pc:spChg chg="mod">
          <ac:chgData name="Anna Chiara Giorio" userId="f41b2a1e127b561d" providerId="LiveId" clId="{C1774593-2B49-427C-A287-55495B8C1BED}" dt="2025-05-25T11:54:09.539" v="940" actId="20577"/>
          <ac:spMkLst>
            <pc:docMk/>
            <pc:sldMk cId="2316469819" sldId="277"/>
            <ac:spMk id="8" creationId="{C15C6A76-1D91-E62F-8A1F-1C77F30DFE0D}"/>
          </ac:spMkLst>
        </pc:spChg>
      </pc:sldChg>
      <pc:sldChg chg="modSp add mod">
        <pc:chgData name="Anna Chiara Giorio" userId="f41b2a1e127b561d" providerId="LiveId" clId="{C1774593-2B49-427C-A287-55495B8C1BED}" dt="2025-05-25T13:17:05.984" v="1160" actId="21"/>
        <pc:sldMkLst>
          <pc:docMk/>
          <pc:sldMk cId="2411943125" sldId="279"/>
        </pc:sldMkLst>
        <pc:spChg chg="mod">
          <ac:chgData name="Anna Chiara Giorio" userId="f41b2a1e127b561d" providerId="LiveId" clId="{C1774593-2B49-427C-A287-55495B8C1BED}" dt="2025-05-25T13:07:21.356" v="993" actId="20577"/>
          <ac:spMkLst>
            <pc:docMk/>
            <pc:sldMk cId="2411943125" sldId="279"/>
            <ac:spMk id="7" creationId="{93C0333F-A703-DFCB-5510-73DF65346078}"/>
          </ac:spMkLst>
        </pc:spChg>
        <pc:spChg chg="mod">
          <ac:chgData name="Anna Chiara Giorio" userId="f41b2a1e127b561d" providerId="LiveId" clId="{C1774593-2B49-427C-A287-55495B8C1BED}" dt="2025-05-25T13:17:05.984" v="1160" actId="21"/>
          <ac:spMkLst>
            <pc:docMk/>
            <pc:sldMk cId="2411943125" sldId="279"/>
            <ac:spMk id="8" creationId="{9B4AA1A0-C903-41AA-A480-B35E170F7F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1106" y="8429689"/>
            <a:ext cx="18599106" cy="1895411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" r="-10745" b="-15673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7932" y="9132405"/>
            <a:ext cx="2185285" cy="651943"/>
          </a:xfrm>
          <a:custGeom>
            <a:avLst/>
            <a:gdLst/>
            <a:ahLst/>
            <a:cxnLst/>
            <a:rect l="l" t="t" r="r" b="b"/>
            <a:pathLst>
              <a:path w="2185285" h="651943">
                <a:moveTo>
                  <a:pt x="0" y="0"/>
                </a:moveTo>
                <a:lnTo>
                  <a:pt x="2185284" y="0"/>
                </a:lnTo>
                <a:lnTo>
                  <a:pt x="2185284" y="651944"/>
                </a:lnTo>
                <a:lnTo>
                  <a:pt x="0" y="651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48400" y="9149256"/>
            <a:ext cx="1799825" cy="676343"/>
          </a:xfrm>
          <a:custGeom>
            <a:avLst/>
            <a:gdLst/>
            <a:ahLst/>
            <a:cxnLst/>
            <a:rect l="l" t="t" r="r" b="b"/>
            <a:pathLst>
              <a:path w="1799825" h="676343">
                <a:moveTo>
                  <a:pt x="0" y="0"/>
                </a:moveTo>
                <a:lnTo>
                  <a:pt x="1799825" y="0"/>
                </a:lnTo>
                <a:lnTo>
                  <a:pt x="1799825" y="676344"/>
                </a:lnTo>
                <a:lnTo>
                  <a:pt x="0" y="6763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799238" y="9132405"/>
            <a:ext cx="1376433" cy="843639"/>
          </a:xfrm>
          <a:custGeom>
            <a:avLst/>
            <a:gdLst/>
            <a:ahLst/>
            <a:cxnLst/>
            <a:rect l="l" t="t" r="r" b="b"/>
            <a:pathLst>
              <a:path w="1376433" h="843639">
                <a:moveTo>
                  <a:pt x="0" y="0"/>
                </a:moveTo>
                <a:lnTo>
                  <a:pt x="1376432" y="0"/>
                </a:lnTo>
                <a:lnTo>
                  <a:pt x="1376432" y="843639"/>
                </a:lnTo>
                <a:lnTo>
                  <a:pt x="0" y="8436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729347" y="9302989"/>
            <a:ext cx="1700639" cy="832098"/>
          </a:xfrm>
          <a:custGeom>
            <a:avLst/>
            <a:gdLst/>
            <a:ahLst/>
            <a:cxnLst/>
            <a:rect l="l" t="t" r="r" b="b"/>
            <a:pathLst>
              <a:path w="1700639" h="832098">
                <a:moveTo>
                  <a:pt x="0" y="0"/>
                </a:moveTo>
                <a:lnTo>
                  <a:pt x="1700638" y="0"/>
                </a:lnTo>
                <a:lnTo>
                  <a:pt x="1700638" y="832098"/>
                </a:lnTo>
                <a:lnTo>
                  <a:pt x="0" y="8320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28700" y="897829"/>
            <a:ext cx="3209033" cy="1096946"/>
          </a:xfrm>
          <a:custGeom>
            <a:avLst/>
            <a:gdLst/>
            <a:ahLst/>
            <a:cxnLst/>
            <a:rect l="l" t="t" r="r" b="b"/>
            <a:pathLst>
              <a:path w="3209033" h="1096946">
                <a:moveTo>
                  <a:pt x="0" y="0"/>
                </a:moveTo>
                <a:lnTo>
                  <a:pt x="3209033" y="0"/>
                </a:lnTo>
                <a:lnTo>
                  <a:pt x="3209033" y="1096947"/>
                </a:lnTo>
                <a:lnTo>
                  <a:pt x="0" y="10969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 flipV="1">
            <a:off x="-2" y="-38100"/>
            <a:ext cx="18288001" cy="1473883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4" t="1" r="-1567" b="-200500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215906" y="8717825"/>
            <a:ext cx="7545081" cy="36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7"/>
              </a:lnSpc>
            </a:pPr>
            <a:r>
              <a:rPr lang="en-US" sz="2551" b="1" spc="-132" dirty="0">
                <a:solidFill>
                  <a:srgbClr val="0F1F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26 MAGGIO 2025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18028" y="9158781"/>
            <a:ext cx="1611957" cy="14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6"/>
              </a:lnSpc>
            </a:pPr>
            <a:r>
              <a:rPr lang="en-US" sz="1068" b="1" spc="-55">
                <a:solidFill>
                  <a:srgbClr val="0F1F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 il patrocinio di: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10194" y="2565211"/>
            <a:ext cx="10823067" cy="44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4"/>
              </a:lnSpc>
            </a:pPr>
            <a:r>
              <a:rPr lang="en-US" sz="3169" spc="-218" dirty="0">
                <a:solidFill>
                  <a:srgbClr val="0F1F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Verso un </a:t>
            </a:r>
            <a:r>
              <a:rPr lang="en-US" sz="3169" spc="-218" dirty="0" err="1">
                <a:solidFill>
                  <a:srgbClr val="0F1F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futuro</a:t>
            </a:r>
            <a:r>
              <a:rPr lang="en-US" sz="3169" spc="-218" dirty="0">
                <a:solidFill>
                  <a:srgbClr val="0F1F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169" spc="-218" dirty="0" err="1">
                <a:solidFill>
                  <a:srgbClr val="0F1F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sostenibile</a:t>
            </a:r>
            <a:endParaRPr lang="en-US" sz="3169" spc="-218" dirty="0">
              <a:solidFill>
                <a:srgbClr val="0F1F3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251142" y="3002296"/>
            <a:ext cx="10727253" cy="303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4"/>
              </a:lnSpc>
            </a:pPr>
            <a:r>
              <a:rPr lang="en-US" sz="2191" b="1" spc="-113">
                <a:solidFill>
                  <a:srgbClr val="0F1F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 nuove frontiere delle politiche europee per i territori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71800" y="3775688"/>
            <a:ext cx="1276665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spc="-155" dirty="0">
                <a:solidFill>
                  <a:srgbClr val="0F1F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Modulo 5</a:t>
            </a:r>
          </a:p>
          <a:p>
            <a:pPr algn="ctr">
              <a:lnSpc>
                <a:spcPct val="150000"/>
              </a:lnSpc>
            </a:pPr>
            <a:r>
              <a:rPr lang="it-IT" sz="4000" spc="-155" dirty="0">
                <a:solidFill>
                  <a:srgbClr val="0F1F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Costruire il futuro: progettiamo il domani attraverso politiche sociali integrate</a:t>
            </a:r>
            <a:endParaRPr lang="en-US" sz="4000" spc="-155" dirty="0">
              <a:solidFill>
                <a:srgbClr val="0F1F3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5800" y="6974201"/>
            <a:ext cx="16702197" cy="1265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32"/>
              </a:lnSpc>
            </a:pPr>
            <a:endParaRPr lang="en-US" sz="3051" b="1" spc="-158" dirty="0">
              <a:solidFill>
                <a:srgbClr val="0F1F36"/>
              </a:solidFill>
              <a:latin typeface="Montserrat Bold"/>
              <a:ea typeface="Montserrat Bold Italics"/>
              <a:cs typeface="Montserrat Bold Italics"/>
              <a:sym typeface="Montserrat Bold"/>
            </a:endParaRPr>
          </a:p>
          <a:p>
            <a:pPr>
              <a:lnSpc>
                <a:spcPts val="1332"/>
              </a:lnSpc>
            </a:pPr>
            <a:r>
              <a:rPr lang="en-US" sz="3051" b="1" i="1" spc="-158" dirty="0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Quali </a:t>
            </a:r>
            <a:r>
              <a:rPr lang="en-US" sz="3051" b="1" i="1" spc="-158" dirty="0" err="1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politiche</a:t>
            </a:r>
            <a:r>
              <a:rPr lang="en-US" sz="3051" b="1" i="1" spc="-158" dirty="0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 </a:t>
            </a:r>
            <a:r>
              <a:rPr lang="en-US" sz="3051" b="1" i="1" spc="-158" dirty="0" err="1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attive</a:t>
            </a:r>
            <a:r>
              <a:rPr lang="en-US" sz="3051" b="1" i="1" spc="-158" dirty="0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 per le </a:t>
            </a:r>
            <a:r>
              <a:rPr lang="en-US" sz="3051" b="1" i="1" spc="-158" dirty="0" err="1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sfide</a:t>
            </a:r>
            <a:r>
              <a:rPr lang="en-US" sz="3051" b="1" i="1" spc="-158" dirty="0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 del </a:t>
            </a:r>
            <a:r>
              <a:rPr lang="en-US" sz="3051" b="1" i="1" spc="-158" dirty="0" err="1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mercato</a:t>
            </a:r>
            <a:r>
              <a:rPr lang="en-US" sz="3051" b="1" i="1" spc="-158" dirty="0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 del Lavoro</a:t>
            </a:r>
          </a:p>
          <a:p>
            <a:pPr>
              <a:lnSpc>
                <a:spcPts val="1332"/>
              </a:lnSpc>
            </a:pPr>
            <a:endParaRPr lang="en-US" sz="3051" b="1" i="1" spc="-158" dirty="0">
              <a:solidFill>
                <a:srgbClr val="0F1F36"/>
              </a:solidFill>
              <a:latin typeface="Montserrat Bold"/>
              <a:ea typeface="Montserrat Bold Italics"/>
              <a:cs typeface="Montserrat Bold Italics"/>
              <a:sym typeface="Montserrat Bold"/>
            </a:endParaRPr>
          </a:p>
          <a:p>
            <a:pPr>
              <a:lnSpc>
                <a:spcPts val="1332"/>
              </a:lnSpc>
            </a:pPr>
            <a:endParaRPr lang="en-US" sz="3051" b="1" i="1" spc="-158" dirty="0">
              <a:solidFill>
                <a:srgbClr val="0F1F36"/>
              </a:solidFill>
              <a:latin typeface="Montserrat Bold"/>
              <a:ea typeface="Montserrat Bold Italics"/>
              <a:cs typeface="Montserrat Bold Italics"/>
              <a:sym typeface="Montserrat Bold"/>
            </a:endParaRPr>
          </a:p>
          <a:p>
            <a:pPr>
              <a:lnSpc>
                <a:spcPts val="1332"/>
              </a:lnSpc>
            </a:pPr>
            <a:r>
              <a:rPr lang="en-US" sz="3051" b="1" i="1" spc="-158" dirty="0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Anna Chiara </a:t>
            </a:r>
            <a:r>
              <a:rPr lang="en-US" sz="3051" b="1" i="1" spc="-158" dirty="0" err="1">
                <a:solidFill>
                  <a:srgbClr val="0F1F36"/>
                </a:solidFill>
                <a:latin typeface="Montserrat Bold"/>
                <a:ea typeface="Montserrat Bold Italics"/>
                <a:cs typeface="Montserrat Bold Italics"/>
                <a:sym typeface="Montserrat Bold"/>
              </a:rPr>
              <a:t>Giorio</a:t>
            </a:r>
            <a:endParaRPr lang="en-US" sz="3051" b="1" i="1" spc="-158" dirty="0">
              <a:solidFill>
                <a:srgbClr val="0F1F36"/>
              </a:solidFill>
              <a:latin typeface="Montserrat Bold Italics"/>
              <a:ea typeface="Montserrat Bold Italics"/>
              <a:cs typeface="Montserrat Bold Italics"/>
              <a:sym typeface="Montserrat Bold Italics"/>
            </a:endParaRPr>
          </a:p>
          <a:p>
            <a:pPr>
              <a:lnSpc>
                <a:spcPts val="3712"/>
              </a:lnSpc>
            </a:pPr>
            <a:r>
              <a:rPr lang="it-IT" sz="2400" b="1" spc="-137" dirty="0">
                <a:latin typeface="Montserrat Bold"/>
                <a:ea typeface="Montserrat Bold"/>
                <a:cs typeface="Montserrat Bold"/>
                <a:sym typeface="Montserrat Bold"/>
              </a:rPr>
              <a:t>Ricercatrice </a:t>
            </a:r>
            <a:r>
              <a:rPr lang="it-IT" sz="2400" b="1" spc="-137" dirty="0" err="1">
                <a:latin typeface="Montserrat Bold"/>
                <a:ea typeface="Montserrat Bold"/>
                <a:cs typeface="Montserrat Bold"/>
                <a:sym typeface="Montserrat Bold"/>
              </a:rPr>
              <a:t>Inapp</a:t>
            </a:r>
            <a:endParaRPr lang="it-IT" sz="2651" b="1" spc="-137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B8563-12A6-8B47-EA04-D82B4CE6C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AC28B4-3135-63D2-13CF-6C4636696FC0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721EC24-2665-292A-B80E-D89D1B0ACD26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D8A80B8-6C8A-60ED-F984-9046E14DD623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89EDA9F-8E40-564F-84EE-A3A997538C50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DBFD013-ADE2-C47D-5B96-4BFC05165110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5D01890D-67DD-9DDB-5318-0B42A1EB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Garanzia Occupabilità dei Lavoratori G.O.L. 2021 - 2025</a:t>
            </a:r>
            <a:br>
              <a:rPr lang="it-IT" dirty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304408D-DE33-BFC6-BE95-4BE3F6DE3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748309"/>
            <a:ext cx="17068800" cy="5586191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2"/>
                </a:solidFill>
              </a:rPr>
              <a:t>Dotazione finanziaria: 4.400 miliardi (incrementata di 1 miliardo nel 2023)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Obiettivo: Investire nelle competenze dei lavoratori attraverso </a:t>
            </a:r>
            <a:r>
              <a:rPr lang="it-IT" dirty="0" err="1">
                <a:solidFill>
                  <a:schemeClr val="tx2"/>
                </a:solidFill>
              </a:rPr>
              <a:t>upskills</a:t>
            </a:r>
            <a:r>
              <a:rPr lang="it-IT" dirty="0">
                <a:solidFill>
                  <a:schemeClr val="tx2"/>
                </a:solidFill>
              </a:rPr>
              <a:t> , </a:t>
            </a:r>
            <a:r>
              <a:rPr lang="it-IT" dirty="0" err="1">
                <a:solidFill>
                  <a:schemeClr val="tx2"/>
                </a:solidFill>
              </a:rPr>
              <a:t>reskills</a:t>
            </a:r>
            <a:r>
              <a:rPr lang="it-IT" dirty="0">
                <a:solidFill>
                  <a:schemeClr val="tx2"/>
                </a:solidFill>
              </a:rPr>
              <a:t> e, per i soggetti più fragili e lontani dal mercato del lavoro, percorsi in rete con gli altri servizi territoriali (sociali, sanitari, sociosanitari, educativi, di conciliazione)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Misura principale: la formazione, lungo tutto l’arco della vita, per accompagnare le transizioni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Integrazione del Programma con il Piano strategico nuove competenze (formazione dei lavoratori) e Piano straordinario di potenziamento dei CPI (rafforzamento del personale e prossimità dei servizi sul territorio)</a:t>
            </a:r>
          </a:p>
        </p:txBody>
      </p:sp>
    </p:spTree>
    <p:extLst>
      <p:ext uri="{BB962C8B-B14F-4D97-AF65-F5344CB8AC3E}">
        <p14:creationId xmlns:p14="http://schemas.microsoft.com/office/powerpoint/2010/main" val="195028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35359-F635-AE19-6CD0-C587956F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438CCA-9231-AE05-5F52-8A8980716946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D9ED0B7-BD3B-506E-C94A-BCFCF8E89B14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21E303C-D194-2469-4635-8BBCCA5F5689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4E46B70-3BB4-9BCD-E642-85F38809F448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7390ED8-B39A-37F4-0861-600D51F329F7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93C0333F-A703-DFCB-5510-73DF6534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Piano Nuove Competenze - Transizioni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 PNCT 2024-2028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B4AA1A0-C903-41AA-A480-B35E170F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748309"/>
            <a:ext cx="17068800" cy="5586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Con tale Piano l’apprendimento diventa sempre più orientato al lavoro e all’esperienza pratica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Obiettivi</a:t>
            </a:r>
          </a:p>
          <a:p>
            <a:pPr marL="0" indent="0">
              <a:buNone/>
            </a:pPr>
            <a:r>
              <a:rPr lang="it-IT" dirty="0"/>
              <a:t>1.</a:t>
            </a:r>
            <a:r>
              <a:rPr lang="it-IT" dirty="0">
                <a:solidFill>
                  <a:srgbClr val="002060"/>
                </a:solidFill>
              </a:rPr>
              <a:t>Maggiore coinvolgimento del settore privato nell'offerta formativa;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2. Migliore riconoscimento della formazione sul lavoro e delle micro-</a:t>
            </a:r>
            <a:r>
              <a:rPr lang="it-IT" dirty="0" err="1">
                <a:solidFill>
                  <a:srgbClr val="002060"/>
                </a:solidFill>
              </a:rPr>
              <a:t>credential</a:t>
            </a:r>
            <a:r>
              <a:rPr lang="it-IT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3. Implementazione di sistemi di analisi ex ante del mercato del lavoro e monitoraggio degli effetti occupazionali della formazione finanziata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4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61E4D-EC74-0214-77C0-8128C9CAA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D0CC50-CB73-A666-C838-DD917B27AEE4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32C4143-38C5-AD37-497A-9A60BFA8629A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F58EC35-1245-8BC5-9B8B-88F4B9B708CA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A4E9D22-4728-0529-7792-CB36EDC463DB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4CDC866-197E-0CCC-3622-217348B888FC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6D71A2A-C86C-FAC7-C1A2-FC4FA447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Supporto Formazione e Lavoro – SFL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(dal 1. 09.2023 )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B55782E-7F99-C0C2-85B8-0D907723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48309"/>
            <a:ext cx="17068800" cy="55861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E’ stato istituito con il Decreto Lavoro nel 2023. La Legge di Bilancio 2025 ha innalzato lo stanziamento e la soglia ISEE di accesso per le famiglie (reddito annuo lordo familiare max. passato da 600 a 10.140 euro)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E’ una misura rivolta alle famiglie di attivazione al lavoro dei singoli componenti tramite la partecipazione a progetti di: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/>
                </a:solidFill>
              </a:rPr>
              <a:t> formazione e accompagnamento al lavoro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/>
                </a:solidFill>
              </a:rPr>
              <a:t> qualificazione e riqualificazione professionale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/>
                </a:solidFill>
              </a:rPr>
              <a:t>Politiche attive del lavoro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/>
                </a:solidFill>
              </a:rPr>
              <a:t>Progetti utili alla collettività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2"/>
                </a:solidFill>
              </a:rPr>
              <a:t>Servizio civile universale </a:t>
            </a:r>
          </a:p>
        </p:txBody>
      </p:sp>
    </p:spTree>
    <p:extLst>
      <p:ext uri="{BB962C8B-B14F-4D97-AF65-F5344CB8AC3E}">
        <p14:creationId xmlns:p14="http://schemas.microsoft.com/office/powerpoint/2010/main" val="87098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C9904-6542-4CB4-33C8-8DBB87DB6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740517-BFF2-9CE2-985E-DD26A2F809B6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3864DB7-DEFD-535E-F172-3F7DA00D8B2E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3626237-044F-FECC-6F83-9DD070CDBD3A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871721E-76FB-274E-7C58-2620C07E7312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CA5B346-76F9-CB6E-C56A-9EA768EACE27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4D10F9AF-C265-2428-B8E0-DA43D991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PN Giovani, donne, lavoro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FSE plus  2021 - 2027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BCA6AAD-86C4-02BE-03C4-91D60F42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748309"/>
            <a:ext cx="17068800" cy="55861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Si pone in continuità con il PON SPAO – Piano Nazionale «Sistemi per le politiche attive e l’occupazione» e il PON IOG «Iniziativa Occupazione Giovani» (Garanzia Giovani), attivi tra il 2014 e il 2020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Obiettivi principali</a:t>
            </a:r>
          </a:p>
          <a:p>
            <a:pPr marL="514350" indent="-514350"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Favorire l’occupazione di giovani, donne, persone fragili</a:t>
            </a:r>
          </a:p>
          <a:p>
            <a:pPr marL="514350" indent="-514350"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Modernizzare i servizi per il lavoro</a:t>
            </a:r>
          </a:p>
          <a:p>
            <a:pPr marL="514350" indent="-514350"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Ridurre il divario di genere</a:t>
            </a:r>
          </a:p>
          <a:p>
            <a:pPr marL="514350" indent="-514350"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Migliorare l’equilibrio tra vita professionale e vita privata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Tra le misure finanziate si cita l’Atlante Lavoro, Repertorio Nazionale delle Qualificazioni e Atlante Professioni</a:t>
            </a:r>
          </a:p>
        </p:txBody>
      </p:sp>
    </p:spTree>
    <p:extLst>
      <p:ext uri="{BB962C8B-B14F-4D97-AF65-F5344CB8AC3E}">
        <p14:creationId xmlns:p14="http://schemas.microsoft.com/office/powerpoint/2010/main" val="62410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E7327-372B-72A3-800B-E325EA1B9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016E91-1947-F9EC-FAD7-10B496090427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690055-7A28-83B2-13C8-5E5D469329C3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3CDDE15-08E6-BAA4-0DE9-1D5EB2E0F927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8A4EFEE-C5AE-4C75-2686-217B3B5756FA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1546CE8-934A-110D-6BFA-B8751D765A4F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4BB94ADD-D5AD-A474-B9C0-2A859A7A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Alcune misure chiave per rispondere alle sfide del mercato del lavoro oggi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16C9AD4-FC40-B66C-E2C2-E172A0B3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748309"/>
            <a:ext cx="17068800" cy="55861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 La formazione, intesa come incremento delle conoscenze e delle competenze per tutta la durata della vita attiva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Le esperienze sul lavoro, in particolare I tirocini extracurricolari per gestire le transizioni verso il lavoro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 Gli incentivi </a:t>
            </a:r>
          </a:p>
        </p:txBody>
      </p:sp>
    </p:spTree>
    <p:extLst>
      <p:ext uri="{BB962C8B-B14F-4D97-AF65-F5344CB8AC3E}">
        <p14:creationId xmlns:p14="http://schemas.microsoft.com/office/powerpoint/2010/main" val="427148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C31E-D609-6A14-C73B-11A552C0A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3FFCFC-F1F4-3BAE-FD7D-2C0BB2E310A1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744841C-BDDB-4F15-A773-03080E5AE060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240B15-1539-2ABB-9407-1C5362251A1B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3CBA016-3A1B-3471-D6A4-5C10011DD901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594AE5-7EB7-C60D-E13B-F8EF5D18DF4D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633F7978-4B5F-59B6-7982-B31C8AB8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43100"/>
            <a:ext cx="17068800" cy="100131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partecipazione alla formazione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B0D4747-7283-0845-4565-C33B3111C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150611"/>
            <a:ext cx="17068800" cy="6183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Il sistema formativo, con riferimento alla formazione degli adulti, comprendente sia la formazione continua sia quella rivolta ai gruppi vulnerabili  che sono fuori dal mercato del lavoro (inattivi/Neet, donne, disoccupati, occupati low skills) appare oggi più in sintonia con il mercato del lavoro, finalizzato ad accrescere le competenze della forza lavoro, per far fronte ad un’economia sempre più dinamica e competitiva;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Permangono disuguaglianze nella partecipazione ad attività formative legate a fattori demografici, geografici e livello di istruzione:</a:t>
            </a:r>
          </a:p>
          <a:p>
            <a:r>
              <a:rPr lang="it-IT" dirty="0">
                <a:solidFill>
                  <a:schemeClr val="tx2"/>
                </a:solidFill>
              </a:rPr>
              <a:t>La partecipazione ad attività di formazione della fascia 25-35 anni è abbastanza in linea con la media europea, mentre scende all’aumentare dell’età</a:t>
            </a:r>
          </a:p>
          <a:p>
            <a:r>
              <a:rPr lang="it-IT" dirty="0">
                <a:solidFill>
                  <a:schemeClr val="tx2"/>
                </a:solidFill>
              </a:rPr>
              <a:t>Vi è una forte correlazione tra titolo di studio e partecipazione ad attività formative: il tasso di partecipazione dei laureati è del 25,2%, dei diplomati dell’11,5%, dichi ha un’istruzione di base 3,2%</a:t>
            </a:r>
          </a:p>
          <a:p>
            <a:r>
              <a:rPr lang="it-IT" dirty="0">
                <a:solidFill>
                  <a:schemeClr val="tx2"/>
                </a:solidFill>
              </a:rPr>
              <a:t>Il tasso di partecipazione degli occupati è del 13,2% (simile a quello europeo), dei disoccupati del 6.9% (la media europea è 14,1%)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(dati Ocse 2023)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4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E8F12-AA57-F633-3944-5991ACF11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BAEFFE-AFF7-56F8-7D42-660D084105E1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B428979-842C-FC42-5E5E-064494AF8B7F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B1C6C49-D587-1F67-358D-A04278F30C2A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4BB1CF1-F47E-B46E-990E-D8FE4DC6581C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4F8D0AC-B675-D797-B373-58190EA36DCD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23363CB6-E2BE-BD33-4D9C-51E91303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8231"/>
            <a:ext cx="17068800" cy="136805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Quale formazione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78FC237-6E87-1E90-4172-B4D6ADD21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086101"/>
            <a:ext cx="17068800" cy="6248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La formazione continua, legata all’aggiornamento delle competenze attraverso l’apprendimento formale e non formale, rappresenta l’investimento più importante per garantire occupabilità, inclusione sociale e cittadinanza attiva.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Gli occupati, appartenenti a tutte le categorie professionali, presentano un tasso di partecipazione all’apprendimento non formale superiore al 50%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Gli inattivi, specialmente donne, tendono a partecipare a corsi, lezioni private per un interesse personale e non per migliorare le competenze professionali (apprendimento informale)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Le competenze trasversali (cognitive, sociali, digitali) affiancheranno sempre più nel medio periodo (2024 – 2028) le competenze tecniche supportate da tecnologia e automazione (digitalizzazione, energia, ambiente)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Centrali diventano anche le competenze collegate all’uso dell’ IA, ma anche quelle collegate all’invecchiamento della popolazione e ai conflitti o crisi sanitarie (Rapporto Excelsior sui fabbisogni formativi 2024 – 2028)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1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41070-1FBC-255D-DD84-8F828F71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CF1302-F860-5628-A0BC-B33858BC0AB5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5CFD437-09D6-21DC-773C-670B3029B297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1683C46-CFFF-5F14-5B20-9ED6514C39B1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2A9A4B2-B4D4-BD0E-EE78-4AD1A02ABFAE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D0C7CBB-4CEA-3326-BF49-974640AE1FA3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17E3F4C8-ED33-1427-E971-C1371F9D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certificazione delle competenze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F6D9323-BE3D-4736-97DE-0EA32700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748309"/>
            <a:ext cx="17068800" cy="5586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Se vanno sempre più differenziandosi le tipologie di formazione, cambia anche il sistema di certificazione collegata alle varie esperienze formative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Un sistema di  certificazione di competenze deve quindi includere: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 Certificazione di competenze acquisite mediante corso di formazione professionalizzante;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Un sistema di certificazione legato alle cosiddette  </a:t>
            </a:r>
            <a:r>
              <a:rPr lang="it-IT" dirty="0" err="1">
                <a:solidFill>
                  <a:schemeClr val="tx2"/>
                </a:solidFill>
              </a:rPr>
              <a:t>microcredenziali</a:t>
            </a:r>
            <a:r>
              <a:rPr lang="it-IT" dirty="0">
                <a:solidFill>
                  <a:schemeClr val="tx2"/>
                </a:solidFill>
              </a:rPr>
              <a:t> (competenze acquisite mediante mini corsi on the job, informali, </a:t>
            </a:r>
            <a:r>
              <a:rPr lang="it-IT" dirty="0" err="1">
                <a:solidFill>
                  <a:schemeClr val="tx2"/>
                </a:solidFill>
              </a:rPr>
              <a:t>etc</a:t>
            </a:r>
            <a:r>
              <a:rPr lang="it-IT" dirty="0">
                <a:solidFill>
                  <a:schemeClr val="tx2"/>
                </a:solidFill>
              </a:rPr>
              <a:t>,)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4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8C4D-2E6A-EAE4-6015-CF3209FA0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9D6DE1-FD99-F1D1-2311-75401D07A057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E20142C-0429-C677-4EB3-5FD15A040111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6A823A6-7C7C-614D-FCDA-B3A059D3CE8B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FDC1E6-3BC9-4C89-1DBA-C26399ADADC9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24E6FDE-E7E5-A2D2-E579-399C5CD43FB9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876F136-09DD-8E2D-4333-BD182BE1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Nuovi strumenti informatici di supporto alle politiche attive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337ACA5-A744-D0AD-2B80-AB9FF939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748309"/>
            <a:ext cx="17068800" cy="5586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Fascicolo Sociale e Lavorativo del Cittadino – FSL  </a:t>
            </a:r>
            <a:r>
              <a:rPr lang="it-IT" dirty="0">
                <a:solidFill>
                  <a:schemeClr val="tx2"/>
                </a:solidFill>
              </a:rPr>
              <a:t>(PNRR 14,5 milioni)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E’ un ecosistema di piattaforme digitali.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Lanciato il 31 marzo 2025, da un accordo tra ministero del lavoro e Politiche Sociali e Dipartimento per la Trasformazione Digitale della presidenza Consiglio dei Ministri.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L’obiettivo è quello di semplificare l’accesso ai servizi e alle prestazioni da parte dei cittadini,  raccogliendo, attorno al codice fiscale di ciascun cittadino, le informazioni che riguardano la sua formazione, percorso lavorativo e prestazioni sociali e sanitarie.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Es che profila il </a:t>
            </a:r>
            <a:r>
              <a:rPr lang="it-IT" dirty="0" err="1">
                <a:solidFill>
                  <a:schemeClr val="tx2"/>
                </a:solidFill>
              </a:rPr>
              <a:t>lavoratoreso</a:t>
            </a:r>
            <a:r>
              <a:rPr lang="it-IT" dirty="0">
                <a:solidFill>
                  <a:schemeClr val="tx2"/>
                </a:solidFill>
              </a:rPr>
              <a:t> è integrato con la Piattaforma  SIISL -</a:t>
            </a:r>
            <a:r>
              <a:rPr lang="it-IT" b="1" dirty="0">
                <a:solidFill>
                  <a:schemeClr val="tx2"/>
                </a:solidFill>
              </a:rPr>
              <a:t>Sistema Informativo per l’Inclusione Lavorativa e Sociale, </a:t>
            </a:r>
            <a:r>
              <a:rPr lang="it-IT" dirty="0">
                <a:solidFill>
                  <a:schemeClr val="tx2"/>
                </a:solidFill>
              </a:rPr>
              <a:t>che profila il lavoratore, alimentandone e certificandone il curriculum</a:t>
            </a:r>
          </a:p>
        </p:txBody>
      </p:sp>
    </p:spTree>
    <p:extLst>
      <p:ext uri="{BB962C8B-B14F-4D97-AF65-F5344CB8AC3E}">
        <p14:creationId xmlns:p14="http://schemas.microsoft.com/office/powerpoint/2010/main" val="104377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CFE4B-0652-72DE-E01D-9077C849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DF56076-6BB8-0D3C-B770-06C718D17B23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B136C09-B7D0-5E1F-1C61-521F3E40CE6B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5F53FF-40BC-202D-EDEC-52FD9A095A51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1108415-250F-2DF1-0519-0F9E3E00BF2F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FE43093-1D08-4B31-65E3-DF061B0DD8BE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3785F486-8EF6-8C12-0422-8A179319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58231"/>
            <a:ext cx="17068800" cy="176126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Per tentare una conclusione…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849A297-4BD9-8A88-1BCA-EED7BA38A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086100"/>
            <a:ext cx="17068800" cy="6248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La rassegna dello stato dell’arte tra sistema di istruzione, formazione e politiche attive appare evidenziare percorsi di innovazione che riguardano in particolare: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Lo sviluppo di nuovi strumenti di incrocio domanda/offerta di lavoro;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Una maggior collaborazione tra istituzioni pubbliche, centri per l’impiego e attori profit e non profit per diversificare l’offerta di servizi e formazione, personalizzando i percorsi che uniscano istruzione, formazione professionale e riqualificazione  e, per le fasce deboli, le istituzioni dei servizi territoriali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Valorizzazione di nuove forme di apprendimento, potenziamento della formazione sul lavoro, dando valore anche a quella parte della formazione legata alle </a:t>
            </a:r>
            <a:r>
              <a:rPr lang="it-IT" dirty="0" err="1">
                <a:solidFill>
                  <a:schemeClr val="tx2"/>
                </a:solidFill>
              </a:rPr>
              <a:t>microcredenziali</a:t>
            </a: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Porre attenzione al sistema di certificazione delle competenze formali ed informali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Più lontano sembra essere invece lo sviluppo di sistemi formativi innovativi che riguardino l’inclusione degli occupati più anziani nei processi di apprendimento…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Ma le politiche attive devono confrontarsi anche con problemi più di carattere economico, legati alla produttività, al lavoro povero, alla possibilità di crescita professionale… tutto </a:t>
            </a:r>
            <a:r>
              <a:rPr lang="it-IT" dirty="0" err="1">
                <a:solidFill>
                  <a:schemeClr val="tx2"/>
                </a:solidFill>
              </a:rPr>
              <a:t>cioò</a:t>
            </a:r>
            <a:r>
              <a:rPr lang="it-IT" dirty="0">
                <a:solidFill>
                  <a:schemeClr val="tx2"/>
                </a:solidFill>
              </a:rPr>
              <a:t> che può motivare al lavoro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6096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Indice dell’intervento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33400" y="3467100"/>
            <a:ext cx="17068800" cy="608430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Il contesto di riferimento: il mercato del lavoro in Italia</a:t>
            </a:r>
          </a:p>
          <a:p>
            <a:pPr marL="514350" indent="-514350">
              <a:buAutoNum type="arabicPeriod"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2. La risposta delle Politiche attive del lavoro: i Programmi G.O.L. e PNCT, S.F.L., FSE + Giovani, Donne e Lavoro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3. Il ruolo centrale della formazione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4. Nuovi strumenti informatici a sostegno delle politiche attive: S.I.I.L.S, F.S.L.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5. Considerazioni di sintesi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3400" y="2107191"/>
            <a:ext cx="17068800" cy="100998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Il mercato del lavoro italiano</a:t>
            </a:r>
            <a:br>
              <a:rPr lang="it-IT" dirty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33400" y="2696252"/>
            <a:ext cx="17068800" cy="68551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Aumenta il numero complessivo di occupati, in linea con il trend di crescita occupazionale del 3.5% tra il 2019 e il 2024: più di un milione di occupati, raggiungendo un tasso di occupazione del 62,5% (in UE è 70.9%):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La crescita riguarda sia i dipendenti a tempo indeterminato sia i lavoratori autonomi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Diminuiscono i lavoratori a termine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2.Si riduce la disoccupazione: nello stesso anno il numero di disoccupati scende a – 283.000 (- 14,6%)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3. Cresce il numero degli inattivi: + 56.000 (+ 0,5%) nella fascia della popolazione attiva  (15 – 64 anni)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In particolare il numero aumenta tra le donne e gli under 35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4. Migliora, ma persiste, il divario tra Nord (69,8%) e Sud (49,3%)</a:t>
            </a:r>
          </a:p>
          <a:p>
            <a:pPr marL="0" indent="0">
              <a:buNone/>
            </a:pPr>
            <a:endParaRPr lang="it-IT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sz="1400" dirty="0">
                <a:solidFill>
                  <a:schemeClr val="tx2"/>
                </a:solidFill>
              </a:rPr>
              <a:t>Fonte: Istato2024, Cnel2025, Inapp2024</a:t>
            </a:r>
            <a:endParaRPr lang="it-IT" sz="1500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1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23D32-5429-069E-07F4-DEB0BB49D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6EE941-D0B3-EE1B-7961-4A568E023FB1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370D7DE-C7C0-8074-ED0B-B0990C71A519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6758BA4-B44E-880E-0B9B-8F93399D11BB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7FB3439-5FCE-54EF-AE7B-9808891093E6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493E611-609D-7DFC-56E5-AEF5FEE80445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DD388B28-629E-FB5F-213E-CF349CD8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19300"/>
            <a:ext cx="17068800" cy="16002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partecipazione femminile al mercato del lavoro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E52064A-A843-DA66-ABF7-282DDF20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390901"/>
            <a:ext cx="17068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Anche il tasso di occupazione femminile migliora (56, 5% nel 2024 contro il 55,9% nell’anno precedente) ma è sempre molto più basso rispetto a quello registrato nell’Unione Europea (69,3%)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Lavora il 69,3 % delle donne che vivono sole, Il 62,9% di madri single, Il 57,2% di madri che vivono in coppia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Il tasso di occupazione sfiora o supera il 70% al centro-nord, mentre al sud non supera il 40%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Il tasso di inattività è uno dei più alti dei Paesi Ocse: nel 2024 una donna su 3 non lavora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La carriera lavorativa è caratterizzata da un gender gap significativo (retribuzione, occupazione, leadership): 70,3% nel 2024, segnando un arretramento negli ultimi due anni di ben 24 posizioni nel Gender Gap globale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8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359A-44B6-2D83-858B-C8587F045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CA9AF0-888D-0AE6-085F-F052C47690F1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44BF465-C672-B290-0BFF-67F2152A6BAC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A1D628-40A4-61BD-5BC0-F9FBF688F805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B55101-AC5E-E999-CAF3-61774D34C1CA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77B506-AA82-7414-D02F-8E508A0ACF98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166DFB5D-BE41-3632-B721-FBAE0FCB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92794"/>
            <a:ext cx="17068800" cy="117678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partecipazione giovanile al mercato del lavoro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6C0D03B-944E-190F-A0A5-3B4599299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269578"/>
            <a:ext cx="17068800" cy="6281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Il divario occupazionale tra  giovani e adulti è ancora molto significativo (19%)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Nella fascia di età 15-29 anni il tasso di occupazione italiana è inferiore di 15 punti rispetto alla media europea, sfiora o supera il 70% al centro-nord, mentre al sud non supera il 40%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 Nella fascia 15-24 anni il tasso di occupazione è in diminuzione: 20,4% nel 2023, 19,7% nel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In tale fascia aumenta anche il tasso di inattività: 73,6% nel 2023 e 75,3% nel 2024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Nella fascia 25-34 anni il tasso di occupazione è in aumento: 68,1% nel 2023, 68,7% nel 2024;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Aumenta però anche il tasso di inattività: 24,0% nel 2023 e 24,4% nel 2024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L’abbandono scolastico tende a diminuire: 12,7% nel 2021, 11,5% nel 2022,  10,5% nel 2023, anche se l’Italia rimane al V° posto in Europa e vi sono notevoli differenze tra nord e sud (in Friuli 9%, mentre in Sicilia e Sardegna superano il 17%)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5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L’invecchiamento della popolazione e la piramide rovesciata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33400" y="3748309"/>
            <a:ext cx="17068800" cy="55861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Gli over 65 rappresentano oggi quasi il 25% della popolazione, diventeranno il 34,5% nel 2050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Gli over 85 passeranno dal 12,7% al 21%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Pur aumentando le aspettative di vita e il prolungamento della vita attiva, cala sempre di più il tasso di partecipazione al mercato del lavoro a causa dell’invecchiamento demografico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I dati di flusso delle comunicazioni obbligatorie relativi al 2024 evidenziano un aumento dell’occupazione trainata dagli over 50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1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34B65-56DC-D6CD-C56F-21F56BF32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8242BB-BD4B-AB51-3722-252E45489ECD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A5F267C-9A8E-6DAD-323C-9BB5839B398F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16FCB96-5979-A46F-6858-5933FBB52B1D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4010B7A-3A6E-E967-A139-D89DC161BBD0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011BD65-B734-5D47-D591-8074BB8F5EB0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B00BB719-E7F0-A7EB-69D2-6638E611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4576"/>
            <a:ext cx="17068800" cy="1143000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Il mercato del lavoro dal lato della domanda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15C6A76-1D91-E62F-8A1F-1C77F30D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696252"/>
            <a:ext cx="17068800" cy="7171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rgbClr val="002060"/>
                </a:solidFill>
              </a:rPr>
              <a:t>Un quarto dei posti di lavoro saranno destinati a cambiare entro i prossimi cinque anni </a:t>
            </a:r>
          </a:p>
          <a:p>
            <a:pPr marL="0" indent="0">
              <a:buNone/>
            </a:pPr>
            <a:endParaRPr lang="it-IT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rgbClr val="002060"/>
                </a:solidFill>
              </a:rPr>
              <a:t>Settori che cambiano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002060"/>
                </a:solidFill>
              </a:rPr>
              <a:t>Digitalizzazione, innovazione tecnologica  e  Transizione al verde (le cosiddette transizioni gemelle), Sostenibilità  (pratiche commerciali, ambientali e sociali sostenibili), Lotta al cambiamento climatico, Energia rinnovabile</a:t>
            </a:r>
          </a:p>
          <a:p>
            <a:pPr marL="0" indent="0"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rgbClr val="002060"/>
                </a:solidFill>
              </a:rPr>
              <a:t>Settori che trainano la crescita di posti di lavoro (dati dicembre 2023)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002060"/>
                </a:solidFill>
              </a:rPr>
              <a:t> Settore energetico (+28%); Commercio e servizi (+ 23%); Informatica (+ 21 %); Trasporti (+ 21%)</a:t>
            </a:r>
          </a:p>
          <a:p>
            <a:pPr marL="514350" indent="-514350">
              <a:buAutoNum type="arabicPeriod"/>
            </a:pPr>
            <a:endParaRPr lang="it-IT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rgbClr val="002060"/>
                </a:solidFill>
              </a:rPr>
              <a:t>Lavori più richiesti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002060"/>
                </a:solidFill>
              </a:rPr>
              <a:t>Intelligenza artificiale, Apprendimento automatico, Scienza dei dati e Sicurezza informatica</a:t>
            </a:r>
          </a:p>
          <a:p>
            <a:pPr marL="0" indent="0">
              <a:buNone/>
            </a:pPr>
            <a:endParaRPr lang="it-IT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rgbClr val="002060"/>
                </a:solidFill>
              </a:rPr>
              <a:t>Le competenze trasversali</a:t>
            </a:r>
          </a:p>
          <a:p>
            <a:pPr marL="0" indent="0">
              <a:buNone/>
            </a:pPr>
            <a:r>
              <a:rPr lang="it-IT" sz="3200" dirty="0">
                <a:solidFill>
                  <a:srgbClr val="002060"/>
                </a:solidFill>
              </a:rPr>
              <a:t>Soft skills, g</a:t>
            </a:r>
            <a:r>
              <a:rPr lang="it-IT" dirty="0">
                <a:solidFill>
                  <a:srgbClr val="002060"/>
                </a:solidFill>
              </a:rPr>
              <a:t>reen-skills, e -skills</a:t>
            </a:r>
            <a:endParaRPr lang="it-IT" sz="32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6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18960-3AD2-37DA-6049-FC4C5148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03776F-AD80-AD9C-6736-F133C0A71DFA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BF6610C-6ACF-A962-A871-9FDE017CB2D5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F03A53-BE28-7758-F3DF-29B02439A4B3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4C22B7F-4BDE-2896-2F4B-DDEDB72B41D3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59F17E8-FCEE-A4F6-84E8-C6B4ABA644BC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FB06211C-3269-790A-33C9-7551C0CB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2092338"/>
            <a:ext cx="17068800" cy="71980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/>
                </a:solidFill>
              </a:rPr>
              <a:t>Le questioni chiave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A08D3B8-919C-42FD-1D06-7A0BEEA76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09900"/>
            <a:ext cx="17068800" cy="67902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kern="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it-IT" kern="0" dirty="0">
                <a:solidFill>
                  <a:srgbClr val="00206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3200" kern="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rescono gli inattivi giovani e donne: sfiduciati dal mercato del lavoro? Ancora non supportati da strumenti di work life balance,  difficoltà di accesso a servizi  che supportino i carichi di cura?  Un mercato del lavoro che non offre lavori di qualità, remunerativi, con percorsi di crescita professionale?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kern="0" dirty="0">
                <a:solidFill>
                  <a:srgbClr val="00206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Aumenta il disequilibrio tra domanda e offerta di lavoro legato alle competenze: si veda transizioni green e digitali e prospettive del lavoro autonomo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kern="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Aumento del lavoro povero, diminuzione della produttività: cresce l’occupazione nei posti di lavoro ben retribuiti, diminuisce quella dei posti di lavoro a media retribuzione, aumenta la domanda di lavoro a bassa retribuzione</a:t>
            </a:r>
            <a:endParaRPr lang="it-IT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it-IT" sz="3200" kern="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Diminuisce la qualità del lavoro: più lavori atipici  più contratti atipici e meno garantiti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3200" kern="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Più lavori atipici stanno generando divisioni più profonde tra lavoratori ben protetti e meno protetti, contribuendo a una maggiore segmentazione del mercato del lavoro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3200" i="1" kern="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3200" kern="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lavori precari  hanno meno protezione sociale e meno rappresentanza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it-IT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5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24A76-9472-8B7A-4D41-F61F4B71D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9C03B5-42B6-A229-18D9-96F34ACF6F84}"/>
              </a:ext>
            </a:extLst>
          </p:cNvPr>
          <p:cNvSpPr/>
          <p:nvPr/>
        </p:nvSpPr>
        <p:spPr>
          <a:xfrm>
            <a:off x="0" y="8724900"/>
            <a:ext cx="18288000" cy="1600200"/>
          </a:xfrm>
          <a:custGeom>
            <a:avLst/>
            <a:gdLst/>
            <a:ahLst/>
            <a:cxnLst/>
            <a:rect l="l" t="t" r="r" b="b"/>
            <a:pathLst>
              <a:path w="20597568" h="4866175">
                <a:moveTo>
                  <a:pt x="0" y="0"/>
                </a:moveTo>
                <a:lnTo>
                  <a:pt x="20597567" y="0"/>
                </a:lnTo>
                <a:lnTo>
                  <a:pt x="20597567" y="4866175"/>
                </a:lnTo>
                <a:lnTo>
                  <a:pt x="0" y="486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702" t="-13683" r="-10928" b="-190416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E3A25F-9E00-4632-A22E-C3910E76A19F}"/>
              </a:ext>
            </a:extLst>
          </p:cNvPr>
          <p:cNvSpPr/>
          <p:nvPr/>
        </p:nvSpPr>
        <p:spPr>
          <a:xfrm>
            <a:off x="7729347" y="199168"/>
            <a:ext cx="3401277" cy="1659063"/>
          </a:xfrm>
          <a:custGeom>
            <a:avLst/>
            <a:gdLst/>
            <a:ahLst/>
            <a:cxnLst/>
            <a:rect l="l" t="t" r="r" b="b"/>
            <a:pathLst>
              <a:path w="3401277" h="1659063">
                <a:moveTo>
                  <a:pt x="0" y="0"/>
                </a:moveTo>
                <a:lnTo>
                  <a:pt x="3401277" y="0"/>
                </a:lnTo>
                <a:lnTo>
                  <a:pt x="3401277" y="1659064"/>
                </a:lnTo>
                <a:lnTo>
                  <a:pt x="0" y="165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BC97401-90F5-0E2D-2DED-9D8919A870E0}"/>
              </a:ext>
            </a:extLst>
          </p:cNvPr>
          <p:cNvSpPr/>
          <p:nvPr/>
        </p:nvSpPr>
        <p:spPr>
          <a:xfrm flipH="1" flipV="1">
            <a:off x="-30480" y="-35395"/>
            <a:ext cx="18288001" cy="1371601"/>
          </a:xfrm>
          <a:custGeom>
            <a:avLst/>
            <a:gdLst/>
            <a:ahLst/>
            <a:cxnLst/>
            <a:rect l="l" t="t" r="r" b="b"/>
            <a:pathLst>
              <a:path w="18747121" h="4429007">
                <a:moveTo>
                  <a:pt x="18747121" y="4429007"/>
                </a:moveTo>
                <a:lnTo>
                  <a:pt x="0" y="4429007"/>
                </a:lnTo>
                <a:lnTo>
                  <a:pt x="0" y="0"/>
                </a:lnTo>
                <a:lnTo>
                  <a:pt x="18747121" y="0"/>
                </a:lnTo>
                <a:lnTo>
                  <a:pt x="18747121" y="442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945" t="-1902" r="-1565" b="-221006"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2E212CA-9E90-7B54-C621-F0FC6D2C85AC}"/>
              </a:ext>
            </a:extLst>
          </p:cNvPr>
          <p:cNvSpPr/>
          <p:nvPr/>
        </p:nvSpPr>
        <p:spPr>
          <a:xfrm>
            <a:off x="13567869" y="735590"/>
            <a:ext cx="4505928" cy="1001317"/>
          </a:xfrm>
          <a:custGeom>
            <a:avLst/>
            <a:gdLst/>
            <a:ahLst/>
            <a:cxnLst/>
            <a:rect l="l" t="t" r="r" b="b"/>
            <a:pathLst>
              <a:path w="4505928" h="1001317">
                <a:moveTo>
                  <a:pt x="0" y="0"/>
                </a:moveTo>
                <a:lnTo>
                  <a:pt x="4505927" y="0"/>
                </a:lnTo>
                <a:lnTo>
                  <a:pt x="4505927" y="1001318"/>
                </a:lnTo>
                <a:lnTo>
                  <a:pt x="0" y="1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19DF74A-E3C9-90F9-58B3-42ECC2064C55}"/>
              </a:ext>
            </a:extLst>
          </p:cNvPr>
          <p:cNvSpPr/>
          <p:nvPr/>
        </p:nvSpPr>
        <p:spPr>
          <a:xfrm>
            <a:off x="1756421" y="802626"/>
            <a:ext cx="3534526" cy="857849"/>
          </a:xfrm>
          <a:custGeom>
            <a:avLst/>
            <a:gdLst/>
            <a:ahLst/>
            <a:cxnLst/>
            <a:rect l="l" t="t" r="r" b="b"/>
            <a:pathLst>
              <a:path w="3534526" h="857849">
                <a:moveTo>
                  <a:pt x="0" y="0"/>
                </a:moveTo>
                <a:lnTo>
                  <a:pt x="3534526" y="0"/>
                </a:lnTo>
                <a:lnTo>
                  <a:pt x="3534526" y="857849"/>
                </a:lnTo>
                <a:lnTo>
                  <a:pt x="0" y="8578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26CE9CFA-2612-0422-B8AF-4BC2C66F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76500"/>
            <a:ext cx="170688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Come rispondono le politiche attive del lavoro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694F9F7-D996-55A1-4350-A04694C3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619501"/>
            <a:ext cx="17068800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1. Nel 2022 aumentano i partecipanti a politiche attive (caratterizzate, come è noto, da elementi di condizionalità) registrando un + 178,1% rispetto al 2019 (</a:t>
            </a:r>
            <a:r>
              <a:rPr lang="it-IT" dirty="0" err="1">
                <a:solidFill>
                  <a:schemeClr val="tx2"/>
                </a:solidFill>
              </a:rPr>
              <a:t>pre</a:t>
            </a:r>
            <a:r>
              <a:rPr lang="it-IT" dirty="0">
                <a:solidFill>
                  <a:schemeClr val="tx2"/>
                </a:solidFill>
              </a:rPr>
              <a:t> Covid). Diminuiscono invece i partecipanti a misure di politiche passive, segnando un’inversione di tendenza del modello italiano, che si avvicina sempre più ai modelli  europei 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2. I  Programmi di politica attiva oggi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Garanzia Occupabilità dei Lavoratori – GOL  (PNRR, Missione 5, Componente 1) e, collegato,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Piano Nuove Competenze e Transizioni - PNCT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Supporto Formazione e  Lavoro – SFL (D.L 4 maggio 2023 n. 48): ha sostituito l’Assegno di Inclusione e il Reddito di Cittadinanza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2"/>
                </a:solidFill>
              </a:rPr>
              <a:t>Programma Nazionale - Giovani, Donne, Lavoro (FSE Plus)</a:t>
            </a:r>
          </a:p>
        </p:txBody>
      </p:sp>
    </p:spTree>
    <p:extLst>
      <p:ext uri="{BB962C8B-B14F-4D97-AF65-F5344CB8AC3E}">
        <p14:creationId xmlns:p14="http://schemas.microsoft.com/office/powerpoint/2010/main" val="366496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801296-468c-4e00-91ec-66ce864b34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6277630317CF47BC796476240838A1" ma:contentTypeVersion="14" ma:contentTypeDescription="Creare un nuovo documento." ma:contentTypeScope="" ma:versionID="791dfeec6a99ded0a852d9d9c1853ee6">
  <xsd:schema xmlns:xsd="http://www.w3.org/2001/XMLSchema" xmlns:xs="http://www.w3.org/2001/XMLSchema" xmlns:p="http://schemas.microsoft.com/office/2006/metadata/properties" xmlns:ns3="33eb127d-c6e1-41dd-8970-4add49cd19df" xmlns:ns4="c8801296-468c-4e00-91ec-66ce864b34f1" targetNamespace="http://schemas.microsoft.com/office/2006/metadata/properties" ma:root="true" ma:fieldsID="4028caf1a44aed25cc358f8e0ac255fc" ns3:_="" ns4:_="">
    <xsd:import namespace="33eb127d-c6e1-41dd-8970-4add49cd19df"/>
    <xsd:import namespace="c8801296-468c-4e00-91ec-66ce864b34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ServiceSystemTags" minOccurs="0"/>
                <xsd:element ref="ns4:MediaServiceSearchPropertie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b127d-c6e1-41dd-8970-4add49cd1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01296-468c-4e00-91ec-66ce864b3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C41C8-EB2E-4266-A58C-B3FA3C5FCDCF}">
  <ds:schemaRefs>
    <ds:schemaRef ds:uri="33eb127d-c6e1-41dd-8970-4add49cd19df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c8801296-468c-4e00-91ec-66ce864b34f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1C5C99-E90B-4B34-8A96-A5ED3E18F1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69CF9B-6347-4B23-A8FA-B73896EAE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b127d-c6e1-41dd-8970-4add49cd19df"/>
    <ds:schemaRef ds:uri="c8801296-468c-4e00-91ec-66ce864b34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2296</Words>
  <Application>Microsoft Office PowerPoint</Application>
  <PresentationFormat>Personalizzato</PresentationFormat>
  <Paragraphs>177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Montserrat Bold</vt:lpstr>
      <vt:lpstr>Arial</vt:lpstr>
      <vt:lpstr>Montserrat Bold Italics</vt:lpstr>
      <vt:lpstr>League Spartan</vt:lpstr>
      <vt:lpstr>Source Sans Pro</vt:lpstr>
      <vt:lpstr>Calibri</vt:lpstr>
      <vt:lpstr>Wingdings</vt:lpstr>
      <vt:lpstr>Office Theme</vt:lpstr>
      <vt:lpstr>Presentazione standard di PowerPoint</vt:lpstr>
      <vt:lpstr>Indice dell’intervento</vt:lpstr>
      <vt:lpstr>Il mercato del lavoro italiano </vt:lpstr>
      <vt:lpstr>La partecipazione femminile al mercato del lavoro</vt:lpstr>
      <vt:lpstr>La partecipazione giovanile al mercato del lavoro</vt:lpstr>
      <vt:lpstr>L’invecchiamento della popolazione e la piramide rovesciata</vt:lpstr>
      <vt:lpstr>Il mercato del lavoro dal lato della domanda</vt:lpstr>
      <vt:lpstr>Le questioni chiave</vt:lpstr>
      <vt:lpstr>Come rispondono le politiche attive del lavoro</vt:lpstr>
      <vt:lpstr>Garanzia Occupabilità dei Lavoratori G.O.L. 2021 - 2025 </vt:lpstr>
      <vt:lpstr>Piano Nuove Competenze - Transizioni  PNCT 2024-2028</vt:lpstr>
      <vt:lpstr>Supporto Formazione e Lavoro – SFL (dal 1. 09.2023 )</vt:lpstr>
      <vt:lpstr>PN Giovani, donne, lavoro FSE plus  2021 - 2027</vt:lpstr>
      <vt:lpstr>Alcune misure chiave per rispondere alle sfide del mercato del lavoro oggi</vt:lpstr>
      <vt:lpstr>La partecipazione alla formazione</vt:lpstr>
      <vt:lpstr>Quale formazione</vt:lpstr>
      <vt:lpstr>La certificazione delle competenze</vt:lpstr>
      <vt:lpstr>Nuovi strumenti informatici di supporto alle politiche attive</vt:lpstr>
      <vt:lpstr>Per tentare una conclusione…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 INFORMEST (Presentazione)</dc:title>
  <dc:creator>Alessandra Lorenzano</dc:creator>
  <cp:lastModifiedBy>Anna Chiara Giorio</cp:lastModifiedBy>
  <cp:revision>38</cp:revision>
  <dcterms:created xsi:type="dcterms:W3CDTF">2006-08-16T00:00:00Z</dcterms:created>
  <dcterms:modified xsi:type="dcterms:W3CDTF">2025-05-26T05:42:52Z</dcterms:modified>
  <dc:identifier>DAGcQPB6-jU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0x010100616277630317CF47BC796476240838A1</vt:lpwstr>
  </property>
</Properties>
</file>