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modernComment_11A_0.xml" ContentType="application/vnd.ms-powerpoint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258" r:id="rId7"/>
    <p:sldId id="259" r:id="rId8"/>
    <p:sldId id="260" r:id="rId9"/>
    <p:sldId id="262" r:id="rId10"/>
    <p:sldId id="292" r:id="rId11"/>
    <p:sldId id="303" r:id="rId12"/>
    <p:sldId id="264" r:id="rId13"/>
    <p:sldId id="265" r:id="rId14"/>
    <p:sldId id="266" r:id="rId15"/>
    <p:sldId id="267" r:id="rId16"/>
    <p:sldId id="301" r:id="rId17"/>
    <p:sldId id="271" r:id="rId18"/>
    <p:sldId id="273" r:id="rId19"/>
    <p:sldId id="302" r:id="rId20"/>
    <p:sldId id="274" r:id="rId21"/>
    <p:sldId id="275" r:id="rId22"/>
    <p:sldId id="277" r:id="rId23"/>
    <p:sldId id="278" r:id="rId24"/>
    <p:sldId id="293" r:id="rId25"/>
    <p:sldId id="280" r:id="rId26"/>
    <p:sldId id="281" r:id="rId27"/>
    <p:sldId id="282" r:id="rId28"/>
    <p:sldId id="283" r:id="rId29"/>
    <p:sldId id="284" r:id="rId30"/>
    <p:sldId id="285" r:id="rId31"/>
    <p:sldId id="305" r:id="rId32"/>
    <p:sldId id="300" r:id="rId33"/>
    <p:sldId id="287" r:id="rId34"/>
    <p:sldId id="297" r:id="rId35"/>
    <p:sldId id="288" r:id="rId36"/>
    <p:sldId id="289" r:id="rId37"/>
    <p:sldId id="291" r:id="rId38"/>
  </p:sldIdLst>
  <p:sldSz cx="18288000" cy="10287000"/>
  <p:notesSz cx="6858000" cy="9144000"/>
  <p:embeddedFontLst>
    <p:embeddedFont>
      <p:font typeface="Aileron Bold" panose="020B0604020202020204" charset="0"/>
      <p:regular r:id="rId40"/>
      <p:bold r:id="rId41"/>
    </p:embeddedFont>
    <p:embeddedFont>
      <p:font typeface="Canva Sans Italics" panose="020B0604020202020204" charset="0"/>
      <p:regular r:id="rId42"/>
      <p:italic r:id="rId43"/>
    </p:embeddedFont>
    <p:embeddedFont>
      <p:font typeface="Kollektif" panose="020B0604020202020204" charset="0"/>
      <p:regular r:id="rId44"/>
    </p:embeddedFont>
    <p:embeddedFont>
      <p:font typeface="Kollektif Bold" panose="020B0604020202020204" charset="0"/>
      <p:regular r:id="rId45"/>
      <p:bold r:id="rId46"/>
    </p:embeddedFont>
    <p:embeddedFont>
      <p:font typeface="Now" panose="020B0604020202020204" charset="0"/>
      <p:regular r:id="rId47"/>
    </p:embeddedFont>
    <p:embeddedFont>
      <p:font typeface="Now Bold" panose="020B0604020202020204" charset="0"/>
      <p:regular r:id="rId48"/>
      <p:bold r:id="rId49"/>
    </p:embeddedFont>
    <p:embeddedFont>
      <p:font typeface="Now Medium" panose="020B0604020202020204" charset="0"/>
      <p:regular r:id="rId50"/>
    </p:embeddedFont>
    <p:embeddedFont>
      <p:font typeface="Open Sans" panose="020B0606030504020204" pitchFamily="34" charset="0"/>
      <p:regular r:id="rId51"/>
      <p:bold r:id="rId52"/>
      <p:italic r:id="rId53"/>
      <p:boldItalic r:id="rId54"/>
    </p:embeddedFont>
    <p:embeddedFont>
      <p:font typeface="Open Sans Bold" panose="020B0806030504020204" charset="0"/>
      <p:regular r:id="rId55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ED8B09-16AE-21F2-9F6A-FCEC011A7F15}" name="GRIMAUD Pierrick (EMPL)" initials="PG" userId="S::Pierrick.GRIMAUD@ec.europa.eu::de1e32cf-6be3-4772-9e92-8065cf4fffb8" providerId="AD"/>
  <p188:author id="{77567CF5-1AC6-EFC2-6410-837AFB2CCE54}" name="MARTINEZ DEL PINO Hector (EMPL-EXT)" initials="HM" userId="S::Hector.MARTINEZ-DEL-PINO@ext.ec.europa.eu::801b12cd-cdd2-47ba-98fe-ba6a5456e3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AAD"/>
    <a:srgbClr val="FDAF20"/>
    <a:srgbClr val="49CFAE"/>
    <a:srgbClr val="F9BD01"/>
    <a:srgbClr val="FF6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82" autoAdjust="0"/>
    <p:restoredTop sz="88981" autoAdjust="0"/>
  </p:normalViewPr>
  <p:slideViewPr>
    <p:cSldViewPr>
      <p:cViewPr varScale="1">
        <p:scale>
          <a:sx n="68" d="100"/>
          <a:sy n="68" d="100"/>
        </p:scale>
        <p:origin x="137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IOSO Andrea (EMPL)" userId="cb545c93-d548-437a-b9d9-50a207648aec" providerId="ADAL" clId="{D06A3A19-0636-4677-9C52-840CA197EAC7}"/>
    <pc:docChg chg="custSel delSld modSld">
      <pc:chgData name="GLORIOSO Andrea (EMPL)" userId="cb545c93-d548-437a-b9d9-50a207648aec" providerId="ADAL" clId="{D06A3A19-0636-4677-9C52-840CA197EAC7}" dt="2025-05-22T13:12:56.341" v="57" actId="47"/>
      <pc:docMkLst>
        <pc:docMk/>
      </pc:docMkLst>
      <pc:sldChg chg="del">
        <pc:chgData name="GLORIOSO Andrea (EMPL)" userId="cb545c93-d548-437a-b9d9-50a207648aec" providerId="ADAL" clId="{D06A3A19-0636-4677-9C52-840CA197EAC7}" dt="2025-05-22T12:56:50.309" v="0" actId="47"/>
        <pc:sldMkLst>
          <pc:docMk/>
          <pc:sldMk cId="0" sldId="261"/>
        </pc:sldMkLst>
      </pc:sldChg>
      <pc:sldChg chg="del">
        <pc:chgData name="GLORIOSO Andrea (EMPL)" userId="cb545c93-d548-437a-b9d9-50a207648aec" providerId="ADAL" clId="{D06A3A19-0636-4677-9C52-840CA197EAC7}" dt="2025-05-22T13:12:56.341" v="57" actId="47"/>
        <pc:sldMkLst>
          <pc:docMk/>
          <pc:sldMk cId="0" sldId="272"/>
        </pc:sldMkLst>
      </pc:sldChg>
      <pc:sldChg chg="modSp mod">
        <pc:chgData name="GLORIOSO Andrea (EMPL)" userId="cb545c93-d548-437a-b9d9-50a207648aec" providerId="ADAL" clId="{D06A3A19-0636-4677-9C52-840CA197EAC7}" dt="2025-05-22T13:04:07.579" v="1" actId="20577"/>
        <pc:sldMkLst>
          <pc:docMk/>
          <pc:sldMk cId="0" sldId="273"/>
        </pc:sldMkLst>
        <pc:spChg chg="mod">
          <ac:chgData name="GLORIOSO Andrea (EMPL)" userId="cb545c93-d548-437a-b9d9-50a207648aec" providerId="ADAL" clId="{D06A3A19-0636-4677-9C52-840CA197EAC7}" dt="2025-05-22T13:04:07.579" v="1" actId="20577"/>
          <ac:spMkLst>
            <pc:docMk/>
            <pc:sldMk cId="0" sldId="273"/>
            <ac:spMk id="3" creationId="{FE86B4CE-5C98-2FF4-B321-3142E3233891}"/>
          </ac:spMkLst>
        </pc:spChg>
      </pc:sldChg>
      <pc:sldChg chg="del">
        <pc:chgData name="GLORIOSO Andrea (EMPL)" userId="cb545c93-d548-437a-b9d9-50a207648aec" providerId="ADAL" clId="{D06A3A19-0636-4677-9C52-840CA197EAC7}" dt="2025-05-22T13:09:56.683" v="2" actId="47"/>
        <pc:sldMkLst>
          <pc:docMk/>
          <pc:sldMk cId="0" sldId="276"/>
        </pc:sldMkLst>
      </pc:sldChg>
      <pc:sldChg chg="modSp mod">
        <pc:chgData name="GLORIOSO Andrea (EMPL)" userId="cb545c93-d548-437a-b9d9-50a207648aec" providerId="ADAL" clId="{D06A3A19-0636-4677-9C52-840CA197EAC7}" dt="2025-05-22T13:11:42.047" v="43" actId="20577"/>
        <pc:sldMkLst>
          <pc:docMk/>
          <pc:sldMk cId="0" sldId="287"/>
        </pc:sldMkLst>
        <pc:spChg chg="mod">
          <ac:chgData name="GLORIOSO Andrea (EMPL)" userId="cb545c93-d548-437a-b9d9-50a207648aec" providerId="ADAL" clId="{D06A3A19-0636-4677-9C52-840CA197EAC7}" dt="2025-05-22T13:11:42.047" v="43" actId="20577"/>
          <ac:spMkLst>
            <pc:docMk/>
            <pc:sldMk cId="0" sldId="287"/>
            <ac:spMk id="9" creationId="{00000000-0000-0000-0000-000000000000}"/>
          </ac:spMkLst>
        </pc:spChg>
      </pc:sldChg>
      <pc:sldChg chg="modSp mod">
        <pc:chgData name="GLORIOSO Andrea (EMPL)" userId="cb545c93-d548-437a-b9d9-50a207648aec" providerId="ADAL" clId="{D06A3A19-0636-4677-9C52-840CA197EAC7}" dt="2025-05-22T13:11:52.526" v="51" actId="20577"/>
        <pc:sldMkLst>
          <pc:docMk/>
          <pc:sldMk cId="0" sldId="288"/>
        </pc:sldMkLst>
        <pc:spChg chg="mod">
          <ac:chgData name="GLORIOSO Andrea (EMPL)" userId="cb545c93-d548-437a-b9d9-50a207648aec" providerId="ADAL" clId="{D06A3A19-0636-4677-9C52-840CA197EAC7}" dt="2025-05-22T13:11:52.526" v="51" actId="20577"/>
          <ac:spMkLst>
            <pc:docMk/>
            <pc:sldMk cId="0" sldId="288"/>
            <ac:spMk id="9" creationId="{00000000-0000-0000-0000-000000000000}"/>
          </ac:spMkLst>
        </pc:spChg>
      </pc:sldChg>
      <pc:sldChg chg="modSp mod">
        <pc:chgData name="GLORIOSO Andrea (EMPL)" userId="cb545c93-d548-437a-b9d9-50a207648aec" providerId="ADAL" clId="{D06A3A19-0636-4677-9C52-840CA197EAC7}" dt="2025-05-22T13:11:57.726" v="55" actId="20577"/>
        <pc:sldMkLst>
          <pc:docMk/>
          <pc:sldMk cId="0" sldId="289"/>
        </pc:sldMkLst>
        <pc:spChg chg="mod">
          <ac:chgData name="GLORIOSO Andrea (EMPL)" userId="cb545c93-d548-437a-b9d9-50a207648aec" providerId="ADAL" clId="{D06A3A19-0636-4677-9C52-840CA197EAC7}" dt="2025-05-22T13:11:57.726" v="55" actId="20577"/>
          <ac:spMkLst>
            <pc:docMk/>
            <pc:sldMk cId="0" sldId="289"/>
            <ac:spMk id="9" creationId="{00000000-0000-0000-0000-000000000000}"/>
          </ac:spMkLst>
        </pc:spChg>
      </pc:sldChg>
      <pc:sldChg chg="del">
        <pc:chgData name="GLORIOSO Andrea (EMPL)" userId="cb545c93-d548-437a-b9d9-50a207648aec" providerId="ADAL" clId="{D06A3A19-0636-4677-9C52-840CA197EAC7}" dt="2025-05-22T13:12:06.309" v="56" actId="47"/>
        <pc:sldMkLst>
          <pc:docMk/>
          <pc:sldMk cId="0" sldId="290"/>
        </pc:sldMkLst>
      </pc:sldChg>
      <pc:sldChg chg="modSp mod">
        <pc:chgData name="GLORIOSO Andrea (EMPL)" userId="cb545c93-d548-437a-b9d9-50a207648aec" providerId="ADAL" clId="{D06A3A19-0636-4677-9C52-840CA197EAC7}" dt="2025-05-22T13:11:47.393" v="47" actId="20577"/>
        <pc:sldMkLst>
          <pc:docMk/>
          <pc:sldMk cId="2449703537" sldId="297"/>
        </pc:sldMkLst>
        <pc:spChg chg="mod">
          <ac:chgData name="GLORIOSO Andrea (EMPL)" userId="cb545c93-d548-437a-b9d9-50a207648aec" providerId="ADAL" clId="{D06A3A19-0636-4677-9C52-840CA197EAC7}" dt="2025-05-22T13:11:47.393" v="47" actId="20577"/>
          <ac:spMkLst>
            <pc:docMk/>
            <pc:sldMk cId="2449703537" sldId="297"/>
            <ac:spMk id="9" creationId="{00000000-0000-0000-0000-000000000000}"/>
          </ac:spMkLst>
        </pc:spChg>
      </pc:sldChg>
      <pc:sldChg chg="modSp mod">
        <pc:chgData name="GLORIOSO Andrea (EMPL)" userId="cb545c93-d548-437a-b9d9-50a207648aec" providerId="ADAL" clId="{D06A3A19-0636-4677-9C52-840CA197EAC7}" dt="2025-05-22T13:11:26.011" v="36" actId="5793"/>
        <pc:sldMkLst>
          <pc:docMk/>
          <pc:sldMk cId="0" sldId="300"/>
        </pc:sldMkLst>
        <pc:spChg chg="mod">
          <ac:chgData name="GLORIOSO Andrea (EMPL)" userId="cb545c93-d548-437a-b9d9-50a207648aec" providerId="ADAL" clId="{D06A3A19-0636-4677-9C52-840CA197EAC7}" dt="2025-05-22T13:11:26.011" v="36" actId="5793"/>
          <ac:spMkLst>
            <pc:docMk/>
            <pc:sldMk cId="0" sldId="300"/>
            <ac:spMk id="2" creationId="{BC325211-E7BF-44F9-EFF2-556CFF083B4A}"/>
          </ac:spMkLst>
        </pc:spChg>
      </pc:sldChg>
    </pc:docChg>
  </pc:docChgLst>
</pc:chgInfo>
</file>

<file path=ppt/comments/modernComment_11A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5F9839E-3E5B-4B65-95EF-449630829F7C}" authorId="{77567CF5-1AC6-EFC2-6410-837AFB2CCE54}" created="2024-11-26T14:14:52.817">
    <pc:sldMkLst xmlns:pc="http://schemas.microsoft.com/office/powerpoint/2013/main/command">
      <pc:docMk/>
      <pc:sldMk cId="0" sldId="282"/>
    </pc:sldMkLst>
    <p188:replyLst>
      <p188:reply id="{52DA877C-1F62-4AB1-A71D-2A79314A2087}" authorId="{77567CF5-1AC6-EFC2-6410-837AFB2CCE54}" created="2024-12-02T14:06:59.612">
        <p188:txBody>
          <a:bodyPr/>
          <a:lstStyle/>
          <a:p>
            <a:r>
              <a:rPr lang="en-IE"/>
              <a:t>Not so far</a:t>
            </a:r>
          </a:p>
        </p188:txBody>
      </p188:reply>
    </p188:replyLst>
    <p188:txBody>
      <a:bodyPr/>
      <a:lstStyle/>
      <a:p>
        <a:r>
          <a:rPr lang="en-IE"/>
          <a:t>Eliminate some?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101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dirty="0"/>
              <a:t>Figure 1: </a:t>
            </a:r>
          </a:p>
          <a:p>
            <a:pPr marL="171450" indent="-171450" algn="l">
              <a:buFontTx/>
              <a:buChar char="-"/>
            </a:pPr>
            <a:r>
              <a:rPr lang="en-US" dirty="0"/>
              <a:t>Countries with a lower GDP per capita (such as Bulgaria, Romania, Greece) receive a higher average annual ESF+ allocation as a percentage of their GDP</a:t>
            </a:r>
          </a:p>
          <a:p>
            <a:pPr marL="171450" indent="-171450" algn="l">
              <a:buFontTx/>
              <a:buChar char="-"/>
            </a:pPr>
            <a:r>
              <a:rPr lang="en-US" dirty="0"/>
              <a:t>Countries with a higher GDP per capita (such as Luxembourg, Ireland, the Netherlands) receive a lower average annual ESF+ allocation as a percentage of their GDP.</a:t>
            </a:r>
          </a:p>
          <a:p>
            <a:pPr marL="171450" indent="-171450" algn="l">
              <a:buFontTx/>
              <a:buChar char="-"/>
            </a:pPr>
            <a:r>
              <a:rPr lang="en-US" dirty="0"/>
              <a:t>This indicates a redistribution of funds towards countries with less developed economies to support their development and reduce economic disparities within the EU</a:t>
            </a:r>
          </a:p>
          <a:p>
            <a:pPr marL="171450" indent="-171450" algn="l">
              <a:buFontTx/>
              <a:buChar char="-"/>
            </a:pPr>
            <a:endParaRPr lang="en-US" dirty="0"/>
          </a:p>
          <a:p>
            <a:pPr marL="0" indent="0" algn="l">
              <a:buFontTx/>
              <a:buNone/>
            </a:pPr>
            <a:r>
              <a:rPr lang="en-US" dirty="0"/>
              <a:t>Figure 2: </a:t>
            </a:r>
          </a:p>
          <a:p>
            <a:pPr marL="171450" indent="-171450" algn="l">
              <a:buFontTx/>
              <a:buChar char="-"/>
            </a:pPr>
            <a:r>
              <a:rPr lang="en-US" dirty="0"/>
              <a:t>Countries with a lower GDP per capita (such as Latvia, Slovakia, Bulgaria) receive a higher allocation of cohesion policy funds as a percentage of their GDP</a:t>
            </a:r>
          </a:p>
          <a:p>
            <a:pPr marL="171450" indent="-171450" algn="l">
              <a:buFontTx/>
              <a:buChar char="-"/>
            </a:pPr>
            <a:r>
              <a:rPr lang="en-US" dirty="0"/>
              <a:t>Countries with a higher GDP per capita (such as Luxembourg, Ireland, the Netherlands) receive a lower allocation of cohesion policy funds as a percentage of their GDP</a:t>
            </a:r>
          </a:p>
          <a:p>
            <a:pPr marL="171450" indent="-171450" algn="l">
              <a:buFontTx/>
              <a:buChar char="-"/>
            </a:pPr>
            <a:r>
              <a:rPr lang="en-US" dirty="0"/>
              <a:t>This graph also shows a redistribution of cohesion funds towards countries with less developed economies to promote economic and social convergence within the EU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592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34090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16762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31458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52496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04CEDF-ABD4-BDB2-B6A2-C1CC3070995E}"/>
              </a:ext>
            </a:extLst>
          </p:cNvPr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38100">
            <a:solidFill>
              <a:srgbClr val="FDA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A_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24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1814794"/>
            <a:ext cx="3328706" cy="332870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4398" y="0"/>
                  </a:moveTo>
                  <a:lnTo>
                    <a:pt x="768402" y="0"/>
                  </a:lnTo>
                  <a:cubicBezTo>
                    <a:pt x="780177" y="0"/>
                    <a:pt x="791470" y="4678"/>
                    <a:pt x="799796" y="13004"/>
                  </a:cubicBezTo>
                  <a:cubicBezTo>
                    <a:pt x="808122" y="21330"/>
                    <a:pt x="812800" y="32623"/>
                    <a:pt x="812800" y="44398"/>
                  </a:cubicBezTo>
                  <a:lnTo>
                    <a:pt x="812800" y="768402"/>
                  </a:lnTo>
                  <a:cubicBezTo>
                    <a:pt x="812800" y="780177"/>
                    <a:pt x="808122" y="791470"/>
                    <a:pt x="799796" y="799796"/>
                  </a:cubicBezTo>
                  <a:cubicBezTo>
                    <a:pt x="791470" y="808122"/>
                    <a:pt x="780177" y="812800"/>
                    <a:pt x="768402" y="812800"/>
                  </a:cubicBezTo>
                  <a:lnTo>
                    <a:pt x="44398" y="812800"/>
                  </a:lnTo>
                  <a:cubicBezTo>
                    <a:pt x="32623" y="812800"/>
                    <a:pt x="21330" y="808122"/>
                    <a:pt x="13004" y="799796"/>
                  </a:cubicBezTo>
                  <a:cubicBezTo>
                    <a:pt x="4678" y="791470"/>
                    <a:pt x="0" y="780177"/>
                    <a:pt x="0" y="768402"/>
                  </a:cubicBezTo>
                  <a:lnTo>
                    <a:pt x="0" y="44398"/>
                  </a:lnTo>
                  <a:cubicBezTo>
                    <a:pt x="0" y="32623"/>
                    <a:pt x="4678" y="21330"/>
                    <a:pt x="13004" y="13004"/>
                  </a:cubicBezTo>
                  <a:cubicBezTo>
                    <a:pt x="21330" y="4678"/>
                    <a:pt x="32623" y="0"/>
                    <a:pt x="44398" y="0"/>
                  </a:cubicBezTo>
                  <a:close/>
                </a:path>
              </a:pathLst>
            </a:custGeom>
            <a:blipFill>
              <a:blip r:embed="rId3">
                <a:alphaModFix amt="50000"/>
              </a:blip>
              <a:stretch>
                <a:fillRect l="-28277" r="-2827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114800" y="1814794"/>
            <a:ext cx="3328706" cy="332870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4398" y="0"/>
                  </a:moveTo>
                  <a:lnTo>
                    <a:pt x="768402" y="0"/>
                  </a:lnTo>
                  <a:cubicBezTo>
                    <a:pt x="780177" y="0"/>
                    <a:pt x="791470" y="4678"/>
                    <a:pt x="799796" y="13004"/>
                  </a:cubicBezTo>
                  <a:cubicBezTo>
                    <a:pt x="808122" y="21330"/>
                    <a:pt x="812800" y="32623"/>
                    <a:pt x="812800" y="44398"/>
                  </a:cubicBezTo>
                  <a:lnTo>
                    <a:pt x="812800" y="768402"/>
                  </a:lnTo>
                  <a:cubicBezTo>
                    <a:pt x="812800" y="780177"/>
                    <a:pt x="808122" y="791470"/>
                    <a:pt x="799796" y="799796"/>
                  </a:cubicBezTo>
                  <a:cubicBezTo>
                    <a:pt x="791470" y="808122"/>
                    <a:pt x="780177" y="812800"/>
                    <a:pt x="768402" y="812800"/>
                  </a:cubicBezTo>
                  <a:lnTo>
                    <a:pt x="44398" y="812800"/>
                  </a:lnTo>
                  <a:cubicBezTo>
                    <a:pt x="32623" y="812800"/>
                    <a:pt x="21330" y="808122"/>
                    <a:pt x="13004" y="799796"/>
                  </a:cubicBezTo>
                  <a:cubicBezTo>
                    <a:pt x="4678" y="791470"/>
                    <a:pt x="0" y="780177"/>
                    <a:pt x="0" y="768402"/>
                  </a:cubicBezTo>
                  <a:lnTo>
                    <a:pt x="0" y="44398"/>
                  </a:lnTo>
                  <a:cubicBezTo>
                    <a:pt x="0" y="32623"/>
                    <a:pt x="4678" y="21330"/>
                    <a:pt x="13004" y="13004"/>
                  </a:cubicBezTo>
                  <a:cubicBezTo>
                    <a:pt x="21330" y="4678"/>
                    <a:pt x="32623" y="0"/>
                    <a:pt x="44398" y="0"/>
                  </a:cubicBezTo>
                  <a:close/>
                </a:path>
              </a:pathLst>
            </a:custGeom>
            <a:blipFill>
              <a:blip r:embed="rId4">
                <a:alphaModFix amt="50000"/>
              </a:blip>
              <a:stretch>
                <a:fillRect l="-52049" b="-130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14800" y="5319994"/>
            <a:ext cx="3328706" cy="332870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4398" y="0"/>
                  </a:moveTo>
                  <a:lnTo>
                    <a:pt x="768402" y="0"/>
                  </a:lnTo>
                  <a:cubicBezTo>
                    <a:pt x="780177" y="0"/>
                    <a:pt x="791470" y="4678"/>
                    <a:pt x="799796" y="13004"/>
                  </a:cubicBezTo>
                  <a:cubicBezTo>
                    <a:pt x="808122" y="21330"/>
                    <a:pt x="812800" y="32623"/>
                    <a:pt x="812800" y="44398"/>
                  </a:cubicBezTo>
                  <a:lnTo>
                    <a:pt x="812800" y="768402"/>
                  </a:lnTo>
                  <a:cubicBezTo>
                    <a:pt x="812800" y="780177"/>
                    <a:pt x="808122" y="791470"/>
                    <a:pt x="799796" y="799796"/>
                  </a:cubicBezTo>
                  <a:cubicBezTo>
                    <a:pt x="791470" y="808122"/>
                    <a:pt x="780177" y="812800"/>
                    <a:pt x="768402" y="812800"/>
                  </a:cubicBezTo>
                  <a:lnTo>
                    <a:pt x="44398" y="812800"/>
                  </a:lnTo>
                  <a:cubicBezTo>
                    <a:pt x="32623" y="812800"/>
                    <a:pt x="21330" y="808122"/>
                    <a:pt x="13004" y="799796"/>
                  </a:cubicBezTo>
                  <a:cubicBezTo>
                    <a:pt x="4678" y="791470"/>
                    <a:pt x="0" y="780177"/>
                    <a:pt x="0" y="768402"/>
                  </a:cubicBezTo>
                  <a:lnTo>
                    <a:pt x="0" y="44398"/>
                  </a:lnTo>
                  <a:cubicBezTo>
                    <a:pt x="0" y="32623"/>
                    <a:pt x="4678" y="21330"/>
                    <a:pt x="13004" y="13004"/>
                  </a:cubicBezTo>
                  <a:cubicBezTo>
                    <a:pt x="21330" y="4678"/>
                    <a:pt x="32623" y="0"/>
                    <a:pt x="44398" y="0"/>
                  </a:cubicBezTo>
                  <a:close/>
                </a:path>
              </a:pathLst>
            </a:custGeom>
            <a:blipFill>
              <a:blip r:embed="rId5">
                <a:alphaModFix amt="50000"/>
              </a:blip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0" y="3520817"/>
            <a:ext cx="10744200" cy="3328706"/>
            <a:chOff x="0" y="-38100"/>
            <a:chExt cx="3382237" cy="10147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8250" cy="976670"/>
            </a:xfrm>
            <a:custGeom>
              <a:avLst/>
              <a:gdLst/>
              <a:ahLst/>
              <a:cxnLst/>
              <a:rect l="l" t="t" r="r" b="b"/>
              <a:pathLst>
                <a:path w="3382237" h="976670">
                  <a:moveTo>
                    <a:pt x="10467" y="0"/>
                  </a:moveTo>
                  <a:lnTo>
                    <a:pt x="3371769" y="0"/>
                  </a:lnTo>
                  <a:cubicBezTo>
                    <a:pt x="3374546" y="0"/>
                    <a:pt x="3377208" y="1103"/>
                    <a:pt x="3379171" y="3066"/>
                  </a:cubicBezTo>
                  <a:cubicBezTo>
                    <a:pt x="3381134" y="5029"/>
                    <a:pt x="3382237" y="7691"/>
                    <a:pt x="3382237" y="10467"/>
                  </a:cubicBezTo>
                  <a:lnTo>
                    <a:pt x="3382237" y="966203"/>
                  </a:lnTo>
                  <a:cubicBezTo>
                    <a:pt x="3382237" y="968979"/>
                    <a:pt x="3381134" y="971641"/>
                    <a:pt x="3379171" y="973604"/>
                  </a:cubicBezTo>
                  <a:cubicBezTo>
                    <a:pt x="3377208" y="975567"/>
                    <a:pt x="3374546" y="976670"/>
                    <a:pt x="3371769" y="976670"/>
                  </a:cubicBezTo>
                  <a:lnTo>
                    <a:pt x="10467" y="976670"/>
                  </a:lnTo>
                  <a:cubicBezTo>
                    <a:pt x="7691" y="976670"/>
                    <a:pt x="5029" y="975567"/>
                    <a:pt x="3066" y="973604"/>
                  </a:cubicBezTo>
                  <a:cubicBezTo>
                    <a:pt x="1103" y="971641"/>
                    <a:pt x="0" y="968979"/>
                    <a:pt x="0" y="966203"/>
                  </a:cubicBezTo>
                  <a:lnTo>
                    <a:pt x="0" y="10467"/>
                  </a:lnTo>
                  <a:cubicBezTo>
                    <a:pt x="0" y="7691"/>
                    <a:pt x="1103" y="5029"/>
                    <a:pt x="3066" y="3066"/>
                  </a:cubicBezTo>
                  <a:cubicBezTo>
                    <a:pt x="5029" y="1103"/>
                    <a:pt x="7691" y="0"/>
                    <a:pt x="10467" y="0"/>
                  </a:cubicBezTo>
                  <a:close/>
                </a:path>
              </a:pathLst>
            </a:custGeom>
            <a:solidFill>
              <a:srgbClr val="004AA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382237" cy="1014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324262" y="4163176"/>
            <a:ext cx="11259138" cy="2321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92"/>
              </a:lnSpc>
              <a:spcBef>
                <a:spcPct val="0"/>
              </a:spcBef>
            </a:pPr>
            <a:r>
              <a:rPr lang="en-US" sz="8400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Advancing </a:t>
            </a:r>
            <a:r>
              <a:rPr lang="en-US" sz="8400" b="1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 Social Europe </a:t>
            </a:r>
            <a:r>
              <a:rPr lang="en-US" sz="8400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for all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36961" y="7112562"/>
            <a:ext cx="5711091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2400" dirty="0">
                <a:solidFill>
                  <a:srgbClr val="024494"/>
                </a:solidFill>
                <a:latin typeface="Kollektif"/>
                <a:ea typeface="Kollektif"/>
                <a:cs typeface="Kollektif"/>
                <a:sym typeface="Kollektif"/>
              </a:rPr>
              <a:t>#</a:t>
            </a:r>
            <a:r>
              <a:rPr lang="en-US" sz="2400" dirty="0" err="1">
                <a:solidFill>
                  <a:srgbClr val="024494"/>
                </a:solidFill>
                <a:latin typeface="Kollektif"/>
                <a:ea typeface="Kollektif"/>
                <a:cs typeface="Kollektif"/>
                <a:sym typeface="Kollektif"/>
              </a:rPr>
              <a:t>SocialRights</a:t>
            </a:r>
            <a:r>
              <a:rPr lang="en-US" sz="2400" dirty="0">
                <a:solidFill>
                  <a:srgbClr val="024494"/>
                </a:solidFill>
                <a:latin typeface="Kollektif"/>
                <a:ea typeface="Kollektif"/>
                <a:cs typeface="Kollektif"/>
                <a:sym typeface="Kollektif"/>
              </a:rPr>
              <a:t>  #</a:t>
            </a:r>
            <a:r>
              <a:rPr lang="en-US" sz="2400" dirty="0" err="1">
                <a:solidFill>
                  <a:srgbClr val="024494"/>
                </a:solidFill>
                <a:latin typeface="Kollektif"/>
                <a:ea typeface="Kollektif"/>
                <a:cs typeface="Kollektif"/>
                <a:sym typeface="Kollektif"/>
              </a:rPr>
              <a:t>UnionOfEquality</a:t>
            </a:r>
            <a:endParaRPr lang="en-US" sz="2400" dirty="0">
              <a:solidFill>
                <a:srgbClr val="024494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09600" y="5319994"/>
            <a:ext cx="3328706" cy="332870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4398" y="0"/>
                  </a:moveTo>
                  <a:lnTo>
                    <a:pt x="768402" y="0"/>
                  </a:lnTo>
                  <a:cubicBezTo>
                    <a:pt x="780177" y="0"/>
                    <a:pt x="791470" y="4678"/>
                    <a:pt x="799796" y="13004"/>
                  </a:cubicBezTo>
                  <a:cubicBezTo>
                    <a:pt x="808122" y="21330"/>
                    <a:pt x="812800" y="32623"/>
                    <a:pt x="812800" y="44398"/>
                  </a:cubicBezTo>
                  <a:lnTo>
                    <a:pt x="812800" y="768402"/>
                  </a:lnTo>
                  <a:cubicBezTo>
                    <a:pt x="812800" y="780177"/>
                    <a:pt x="808122" y="791470"/>
                    <a:pt x="799796" y="799796"/>
                  </a:cubicBezTo>
                  <a:cubicBezTo>
                    <a:pt x="791470" y="808122"/>
                    <a:pt x="780177" y="812800"/>
                    <a:pt x="768402" y="812800"/>
                  </a:cubicBezTo>
                  <a:lnTo>
                    <a:pt x="44398" y="812800"/>
                  </a:lnTo>
                  <a:cubicBezTo>
                    <a:pt x="32623" y="812800"/>
                    <a:pt x="21330" y="808122"/>
                    <a:pt x="13004" y="799796"/>
                  </a:cubicBezTo>
                  <a:cubicBezTo>
                    <a:pt x="4678" y="791470"/>
                    <a:pt x="0" y="780177"/>
                    <a:pt x="0" y="768402"/>
                  </a:cubicBezTo>
                  <a:lnTo>
                    <a:pt x="0" y="44398"/>
                  </a:lnTo>
                  <a:cubicBezTo>
                    <a:pt x="0" y="32623"/>
                    <a:pt x="4678" y="21330"/>
                    <a:pt x="13004" y="13004"/>
                  </a:cubicBezTo>
                  <a:cubicBezTo>
                    <a:pt x="21330" y="4678"/>
                    <a:pt x="32623" y="0"/>
                    <a:pt x="44398" y="0"/>
                  </a:cubicBezTo>
                  <a:close/>
                </a:path>
              </a:pathLst>
            </a:custGeom>
            <a:blipFill>
              <a:blip r:embed="rId6">
                <a:alphaModFix amt="50000"/>
              </a:blip>
              <a:stretch>
                <a:fillRect l="-38888" r="-38888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40834" y="800100"/>
            <a:ext cx="15325144" cy="699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8"/>
              </a:lnSpc>
              <a:spcBef>
                <a:spcPct val="0"/>
              </a:spcBef>
            </a:pPr>
            <a:r>
              <a:rPr lang="en-US" sz="48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What do we do?</a:t>
            </a:r>
            <a:r>
              <a:rPr lang="en-US" sz="48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 EU competence in social affairs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49694" y="3782948"/>
            <a:ext cx="6560411" cy="4185090"/>
            <a:chOff x="0" y="0"/>
            <a:chExt cx="2642812" cy="1685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42812" cy="1685932"/>
            </a:xfrm>
            <a:custGeom>
              <a:avLst/>
              <a:gdLst/>
              <a:ahLst/>
              <a:cxnLst/>
              <a:rect l="l" t="t" r="r" b="b"/>
              <a:pathLst>
                <a:path w="2642812" h="1685932">
                  <a:moveTo>
                    <a:pt x="17701" y="0"/>
                  </a:moveTo>
                  <a:lnTo>
                    <a:pt x="2625110" y="0"/>
                  </a:lnTo>
                  <a:cubicBezTo>
                    <a:pt x="2634886" y="0"/>
                    <a:pt x="2642812" y="7925"/>
                    <a:pt x="2642812" y="17701"/>
                  </a:cubicBezTo>
                  <a:lnTo>
                    <a:pt x="2642812" y="1668231"/>
                  </a:lnTo>
                  <a:cubicBezTo>
                    <a:pt x="2642812" y="1678007"/>
                    <a:pt x="2634886" y="1685932"/>
                    <a:pt x="2625110" y="1685932"/>
                  </a:cubicBezTo>
                  <a:lnTo>
                    <a:pt x="17701" y="1685932"/>
                  </a:lnTo>
                  <a:cubicBezTo>
                    <a:pt x="7925" y="1685932"/>
                    <a:pt x="0" y="1678007"/>
                    <a:pt x="0" y="1668231"/>
                  </a:cubicBezTo>
                  <a:lnTo>
                    <a:pt x="0" y="17701"/>
                  </a:lnTo>
                  <a:cubicBezTo>
                    <a:pt x="0" y="7925"/>
                    <a:pt x="7925" y="0"/>
                    <a:pt x="17701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642812" cy="1724032"/>
            </a:xfrm>
            <a:prstGeom prst="rect">
              <a:avLst/>
            </a:prstGeom>
          </p:spPr>
          <p:txBody>
            <a:bodyPr lIns="38443" tIns="38443" rIns="38443" bIns="3844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88161" y="4417123"/>
            <a:ext cx="5683476" cy="318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3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The Union shall (...) aim at </a:t>
            </a:r>
            <a:r>
              <a:rPr lang="en-US" sz="2300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full employment </a:t>
            </a:r>
            <a:r>
              <a:rPr lang="en-US" sz="23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and </a:t>
            </a:r>
            <a:r>
              <a:rPr lang="en-US" sz="2300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social progress</a:t>
            </a:r>
            <a:r>
              <a:rPr lang="en-US" sz="23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(...). </a:t>
            </a:r>
          </a:p>
          <a:p>
            <a:endParaRPr lang="en-US" sz="2300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>
              <a:spcBef>
                <a:spcPct val="0"/>
              </a:spcBef>
            </a:pPr>
            <a:r>
              <a:rPr lang="en-US" sz="23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It shall </a:t>
            </a:r>
            <a:r>
              <a:rPr lang="en-US" sz="2300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combat social exclusion and discrimination</a:t>
            </a:r>
            <a:r>
              <a:rPr lang="en-US" sz="23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, and shall promote </a:t>
            </a:r>
            <a:br>
              <a:rPr lang="en-US" sz="23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</a:br>
            <a:r>
              <a:rPr lang="en-US" sz="2300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social justice and protection</a:t>
            </a:r>
            <a:r>
              <a:rPr lang="en-US" sz="23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,</a:t>
            </a:r>
            <a:r>
              <a:rPr lang="en-US" sz="2300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equality</a:t>
            </a:r>
            <a:r>
              <a:rPr lang="en-US" sz="23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between women and men, solidarity between generations and protection </a:t>
            </a:r>
            <a:br>
              <a:rPr lang="en-US" sz="23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</a:br>
            <a:r>
              <a:rPr lang="en-US" sz="23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of the rights of the child.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49694" y="2628900"/>
            <a:ext cx="6560411" cy="1371176"/>
            <a:chOff x="-27990" y="-38100"/>
            <a:chExt cx="2183807" cy="456432"/>
          </a:xfrm>
        </p:grpSpPr>
        <p:sp>
          <p:nvSpPr>
            <p:cNvPr id="10" name="Freeform 10"/>
            <p:cNvSpPr/>
            <p:nvPr/>
          </p:nvSpPr>
          <p:spPr>
            <a:xfrm>
              <a:off x="-27990" y="0"/>
              <a:ext cx="2183807" cy="418332"/>
            </a:xfrm>
            <a:custGeom>
              <a:avLst/>
              <a:gdLst/>
              <a:ahLst/>
              <a:cxnLst/>
              <a:rect l="l" t="t" r="r" b="b"/>
              <a:pathLst>
                <a:path w="2133124" h="418332">
                  <a:moveTo>
                    <a:pt x="18122" y="0"/>
                  </a:moveTo>
                  <a:lnTo>
                    <a:pt x="2115002" y="0"/>
                  </a:lnTo>
                  <a:cubicBezTo>
                    <a:pt x="2119808" y="0"/>
                    <a:pt x="2124417" y="1909"/>
                    <a:pt x="2127816" y="5308"/>
                  </a:cubicBezTo>
                  <a:cubicBezTo>
                    <a:pt x="2131214" y="8706"/>
                    <a:pt x="2133124" y="13316"/>
                    <a:pt x="2133124" y="18122"/>
                  </a:cubicBezTo>
                  <a:lnTo>
                    <a:pt x="2133124" y="400210"/>
                  </a:lnTo>
                  <a:cubicBezTo>
                    <a:pt x="2133124" y="410219"/>
                    <a:pt x="2125010" y="418332"/>
                    <a:pt x="2115002" y="418332"/>
                  </a:cubicBezTo>
                  <a:lnTo>
                    <a:pt x="18122" y="418332"/>
                  </a:lnTo>
                  <a:cubicBezTo>
                    <a:pt x="13316" y="418332"/>
                    <a:pt x="8706" y="416423"/>
                    <a:pt x="5308" y="413024"/>
                  </a:cubicBezTo>
                  <a:cubicBezTo>
                    <a:pt x="1909" y="409626"/>
                    <a:pt x="0" y="405016"/>
                    <a:pt x="0" y="400210"/>
                  </a:cubicBezTo>
                  <a:lnTo>
                    <a:pt x="0" y="18122"/>
                  </a:lnTo>
                  <a:cubicBezTo>
                    <a:pt x="0" y="8114"/>
                    <a:pt x="8114" y="0"/>
                    <a:pt x="18122" y="0"/>
                  </a:cubicBezTo>
                  <a:close/>
                </a:path>
              </a:pathLst>
            </a:custGeom>
            <a:solidFill>
              <a:srgbClr val="004AA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33124" cy="456432"/>
            </a:xfrm>
            <a:prstGeom prst="rect">
              <a:avLst/>
            </a:prstGeom>
          </p:spPr>
          <p:txBody>
            <a:bodyPr lIns="46524" tIns="46524" rIns="46524" bIns="465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37117" y="2905222"/>
            <a:ext cx="6001479" cy="90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6"/>
              </a:lnSpc>
            </a:pPr>
            <a:r>
              <a:rPr lang="en-US" sz="2568" b="1" dirty="0">
                <a:solidFill>
                  <a:srgbClr val="FED774"/>
                </a:solidFill>
                <a:latin typeface="Now Bold"/>
                <a:ea typeface="Now Bold"/>
                <a:cs typeface="Now Bold"/>
                <a:sym typeface="Now Bold"/>
              </a:rPr>
              <a:t>Article 3 of the Treaty </a:t>
            </a:r>
            <a:br>
              <a:rPr lang="en-US" sz="2568" b="1" dirty="0">
                <a:solidFill>
                  <a:srgbClr val="FED774"/>
                </a:solidFill>
                <a:latin typeface="Now Bold"/>
                <a:ea typeface="Now Bold"/>
                <a:cs typeface="Now Bold"/>
                <a:sym typeface="Now Bold"/>
              </a:rPr>
            </a:br>
            <a:r>
              <a:rPr lang="en-US" sz="2568" b="1" dirty="0">
                <a:solidFill>
                  <a:srgbClr val="FED774"/>
                </a:solidFill>
                <a:latin typeface="Now Bold"/>
                <a:ea typeface="Now Bold"/>
                <a:cs typeface="Now Bold"/>
                <a:sym typeface="Now Bold"/>
              </a:rPr>
              <a:t>on the European Union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20082" y="3479421"/>
            <a:ext cx="3609972" cy="520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4248"/>
              </a:lnSpc>
              <a:spcBef>
                <a:spcPct val="0"/>
              </a:spcBef>
            </a:pPr>
            <a:r>
              <a:rPr lang="en-US" sz="3034" b="1" u="none" strike="noStrike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 Social Policy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12242" y="4066150"/>
            <a:ext cx="6825653" cy="513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8"/>
              </a:lnSpc>
            </a:pPr>
            <a:r>
              <a:rPr lang="en-US" sz="3034" b="1" dirty="0">
                <a:solidFill>
                  <a:srgbClr val="E18752"/>
                </a:solidFill>
                <a:latin typeface="Now Bold"/>
                <a:ea typeface="Now Bold"/>
                <a:cs typeface="Now Bold"/>
                <a:sym typeface="Now Bold"/>
              </a:rPr>
              <a:t>Shared competence (Art.4 TFEU)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18803" y="5362025"/>
            <a:ext cx="3812530" cy="52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248"/>
              </a:lnSpc>
              <a:spcBef>
                <a:spcPct val="0"/>
              </a:spcBef>
            </a:pPr>
            <a:r>
              <a:rPr lang="en-US" sz="3034" b="1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Vocational training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059514" y="6063910"/>
            <a:ext cx="7731109" cy="513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8"/>
              </a:lnSpc>
            </a:pPr>
            <a:r>
              <a:rPr lang="en-US" sz="3034" b="1" dirty="0">
                <a:solidFill>
                  <a:srgbClr val="E18752"/>
                </a:solidFill>
                <a:latin typeface="Now Bold"/>
                <a:ea typeface="Now Bold"/>
                <a:cs typeface="Now Bold"/>
                <a:sym typeface="Now Bold"/>
              </a:rPr>
              <a:t>Supporting competence (Art.5 TFEU)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2E3E15-EA3B-0D35-FE7B-13CCB9602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65603" y="5056328"/>
            <a:ext cx="4756642" cy="731069"/>
            <a:chOff x="0" y="0"/>
            <a:chExt cx="6342190" cy="97475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6342190" cy="974759"/>
              <a:chOff x="0" y="0"/>
              <a:chExt cx="1742140" cy="26775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742140" cy="267757"/>
              </a:xfrm>
              <a:custGeom>
                <a:avLst/>
                <a:gdLst/>
                <a:ahLst/>
                <a:cxnLst/>
                <a:rect l="l" t="t" r="r" b="b"/>
                <a:pathLst>
                  <a:path w="1742140" h="267757">
                    <a:moveTo>
                      <a:pt x="24414" y="0"/>
                    </a:moveTo>
                    <a:lnTo>
                      <a:pt x="1717726" y="0"/>
                    </a:lnTo>
                    <a:cubicBezTo>
                      <a:pt x="1731210" y="0"/>
                      <a:pt x="1742140" y="10931"/>
                      <a:pt x="1742140" y="24414"/>
                    </a:cubicBezTo>
                    <a:lnTo>
                      <a:pt x="1742140" y="243343"/>
                    </a:lnTo>
                    <a:cubicBezTo>
                      <a:pt x="1742140" y="249818"/>
                      <a:pt x="1739568" y="256028"/>
                      <a:pt x="1734990" y="260607"/>
                    </a:cubicBezTo>
                    <a:cubicBezTo>
                      <a:pt x="1730411" y="265185"/>
                      <a:pt x="1724201" y="267757"/>
                      <a:pt x="1717726" y="267757"/>
                    </a:cubicBezTo>
                    <a:lnTo>
                      <a:pt x="24414" y="267757"/>
                    </a:lnTo>
                    <a:cubicBezTo>
                      <a:pt x="10931" y="267757"/>
                      <a:pt x="0" y="256827"/>
                      <a:pt x="0" y="243343"/>
                    </a:cubicBezTo>
                    <a:lnTo>
                      <a:pt x="0" y="24414"/>
                    </a:lnTo>
                    <a:cubicBezTo>
                      <a:pt x="0" y="10931"/>
                      <a:pt x="10931" y="0"/>
                      <a:pt x="24414" y="0"/>
                    </a:cubicBezTo>
                    <a:close/>
                  </a:path>
                </a:pathLst>
              </a:custGeom>
              <a:solidFill>
                <a:srgbClr val="004AA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1742140" cy="305857"/>
              </a:xfrm>
              <a:prstGeom prst="rect">
                <a:avLst/>
              </a:prstGeom>
            </p:spPr>
            <p:txBody>
              <a:bodyPr lIns="42284" tIns="42284" rIns="42284" bIns="4228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01245" y="215765"/>
              <a:ext cx="5939700" cy="505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334" b="1">
                  <a:solidFill>
                    <a:srgbClr val="FED774"/>
                  </a:solidFill>
                  <a:latin typeface="Now Bold"/>
                  <a:ea typeface="Now Bold"/>
                  <a:cs typeface="Now Bold"/>
                  <a:sym typeface="Now Bold"/>
                </a:rPr>
                <a:t>Article 151 of the TFEU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696200" y="2628900"/>
            <a:ext cx="8217743" cy="569150"/>
            <a:chOff x="0" y="0"/>
            <a:chExt cx="4245014" cy="2940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45014" cy="294004"/>
            </a:xfrm>
            <a:custGeom>
              <a:avLst/>
              <a:gdLst/>
              <a:ahLst/>
              <a:cxnLst/>
              <a:rect l="l" t="t" r="r" b="b"/>
              <a:pathLst>
                <a:path w="4245014" h="294004">
                  <a:moveTo>
                    <a:pt x="35800" y="0"/>
                  </a:moveTo>
                  <a:lnTo>
                    <a:pt x="4209214" y="0"/>
                  </a:lnTo>
                  <a:cubicBezTo>
                    <a:pt x="4218709" y="0"/>
                    <a:pt x="4227815" y="3772"/>
                    <a:pt x="4234529" y="10485"/>
                  </a:cubicBezTo>
                  <a:cubicBezTo>
                    <a:pt x="4241242" y="17199"/>
                    <a:pt x="4245014" y="26305"/>
                    <a:pt x="4245014" y="35800"/>
                  </a:cubicBezTo>
                  <a:lnTo>
                    <a:pt x="4245014" y="258204"/>
                  </a:lnTo>
                  <a:cubicBezTo>
                    <a:pt x="4245014" y="277976"/>
                    <a:pt x="4228986" y="294004"/>
                    <a:pt x="4209214" y="294004"/>
                  </a:cubicBezTo>
                  <a:lnTo>
                    <a:pt x="35800" y="294004"/>
                  </a:lnTo>
                  <a:cubicBezTo>
                    <a:pt x="16028" y="294004"/>
                    <a:pt x="0" y="277976"/>
                    <a:pt x="0" y="258204"/>
                  </a:cubicBezTo>
                  <a:lnTo>
                    <a:pt x="0" y="35800"/>
                  </a:lnTo>
                  <a:cubicBezTo>
                    <a:pt x="0" y="16028"/>
                    <a:pt x="16028" y="0"/>
                    <a:pt x="358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828F99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245014" cy="332104"/>
            </a:xfrm>
            <a:prstGeom prst="rect">
              <a:avLst/>
            </a:prstGeom>
          </p:spPr>
          <p:txBody>
            <a:bodyPr lIns="26938" tIns="26938" rIns="26938" bIns="26938" rtlCol="0" anchor="ctr"/>
            <a:lstStyle/>
            <a:p>
              <a:pPr marL="0" lvl="0" indent="0" algn="ctr">
                <a:lnSpc>
                  <a:spcPts val="262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236636" y="2748274"/>
            <a:ext cx="7136873" cy="35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9"/>
              </a:lnSpc>
              <a:spcBef>
                <a:spcPct val="0"/>
              </a:spcBef>
            </a:pPr>
            <a:r>
              <a:rPr lang="en-US" sz="2199" b="1" spc="-4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Promoting employment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696200" y="3359975"/>
            <a:ext cx="8217743" cy="569150"/>
            <a:chOff x="0" y="0"/>
            <a:chExt cx="4245014" cy="2940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45014" cy="294004"/>
            </a:xfrm>
            <a:custGeom>
              <a:avLst/>
              <a:gdLst/>
              <a:ahLst/>
              <a:cxnLst/>
              <a:rect l="l" t="t" r="r" b="b"/>
              <a:pathLst>
                <a:path w="4245014" h="294004">
                  <a:moveTo>
                    <a:pt x="35800" y="0"/>
                  </a:moveTo>
                  <a:lnTo>
                    <a:pt x="4209214" y="0"/>
                  </a:lnTo>
                  <a:cubicBezTo>
                    <a:pt x="4218709" y="0"/>
                    <a:pt x="4227815" y="3772"/>
                    <a:pt x="4234529" y="10485"/>
                  </a:cubicBezTo>
                  <a:cubicBezTo>
                    <a:pt x="4241242" y="17199"/>
                    <a:pt x="4245014" y="26305"/>
                    <a:pt x="4245014" y="35800"/>
                  </a:cubicBezTo>
                  <a:lnTo>
                    <a:pt x="4245014" y="258204"/>
                  </a:lnTo>
                  <a:cubicBezTo>
                    <a:pt x="4245014" y="277976"/>
                    <a:pt x="4228986" y="294004"/>
                    <a:pt x="4209214" y="294004"/>
                  </a:cubicBezTo>
                  <a:lnTo>
                    <a:pt x="35800" y="294004"/>
                  </a:lnTo>
                  <a:cubicBezTo>
                    <a:pt x="26305" y="294004"/>
                    <a:pt x="17199" y="290232"/>
                    <a:pt x="10485" y="283519"/>
                  </a:cubicBezTo>
                  <a:cubicBezTo>
                    <a:pt x="3772" y="276805"/>
                    <a:pt x="0" y="267699"/>
                    <a:pt x="0" y="258204"/>
                  </a:cubicBezTo>
                  <a:lnTo>
                    <a:pt x="0" y="35800"/>
                  </a:lnTo>
                  <a:cubicBezTo>
                    <a:pt x="0" y="16028"/>
                    <a:pt x="16028" y="0"/>
                    <a:pt x="358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828F99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245014" cy="332104"/>
            </a:xfrm>
            <a:prstGeom prst="rect">
              <a:avLst/>
            </a:prstGeom>
          </p:spPr>
          <p:txBody>
            <a:bodyPr lIns="26938" tIns="26938" rIns="26938" bIns="26938" rtlCol="0" anchor="ctr"/>
            <a:lstStyle/>
            <a:p>
              <a:pPr marL="0" lvl="0" indent="0" algn="ctr">
                <a:lnSpc>
                  <a:spcPts val="262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236636" y="3479350"/>
            <a:ext cx="7136873" cy="35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9"/>
              </a:lnSpc>
              <a:spcBef>
                <a:spcPct val="0"/>
              </a:spcBef>
            </a:pPr>
            <a:r>
              <a:rPr lang="en-US" sz="2199" b="1" spc="-4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Equal treatment of workers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696200" y="4062475"/>
            <a:ext cx="8217743" cy="569150"/>
            <a:chOff x="0" y="0"/>
            <a:chExt cx="4245014" cy="294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45014" cy="294004"/>
            </a:xfrm>
            <a:custGeom>
              <a:avLst/>
              <a:gdLst/>
              <a:ahLst/>
              <a:cxnLst/>
              <a:rect l="l" t="t" r="r" b="b"/>
              <a:pathLst>
                <a:path w="4245014" h="294004">
                  <a:moveTo>
                    <a:pt x="35800" y="0"/>
                  </a:moveTo>
                  <a:lnTo>
                    <a:pt x="4209214" y="0"/>
                  </a:lnTo>
                  <a:cubicBezTo>
                    <a:pt x="4218709" y="0"/>
                    <a:pt x="4227815" y="3772"/>
                    <a:pt x="4234529" y="10485"/>
                  </a:cubicBezTo>
                  <a:cubicBezTo>
                    <a:pt x="4241242" y="17199"/>
                    <a:pt x="4245014" y="26305"/>
                    <a:pt x="4245014" y="35800"/>
                  </a:cubicBezTo>
                  <a:lnTo>
                    <a:pt x="4245014" y="258204"/>
                  </a:lnTo>
                  <a:cubicBezTo>
                    <a:pt x="4245014" y="277976"/>
                    <a:pt x="4228986" y="294004"/>
                    <a:pt x="4209214" y="294004"/>
                  </a:cubicBezTo>
                  <a:lnTo>
                    <a:pt x="35800" y="294004"/>
                  </a:lnTo>
                  <a:cubicBezTo>
                    <a:pt x="26305" y="294004"/>
                    <a:pt x="17199" y="290232"/>
                    <a:pt x="10485" y="283519"/>
                  </a:cubicBezTo>
                  <a:cubicBezTo>
                    <a:pt x="3772" y="276805"/>
                    <a:pt x="0" y="267699"/>
                    <a:pt x="0" y="258204"/>
                  </a:cubicBezTo>
                  <a:lnTo>
                    <a:pt x="0" y="35800"/>
                  </a:lnTo>
                  <a:cubicBezTo>
                    <a:pt x="0" y="16028"/>
                    <a:pt x="16028" y="0"/>
                    <a:pt x="358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828F99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245014" cy="332104"/>
            </a:xfrm>
            <a:prstGeom prst="rect">
              <a:avLst/>
            </a:prstGeom>
          </p:spPr>
          <p:txBody>
            <a:bodyPr lIns="26938" tIns="26938" rIns="26938" bIns="26938" rtlCol="0" anchor="ctr"/>
            <a:lstStyle/>
            <a:p>
              <a:pPr marL="0" lvl="0" indent="0" algn="ctr">
                <a:lnSpc>
                  <a:spcPts val="262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236636" y="4181850"/>
            <a:ext cx="7136873" cy="35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9"/>
              </a:lnSpc>
              <a:spcBef>
                <a:spcPct val="0"/>
              </a:spcBef>
            </a:pPr>
            <a:r>
              <a:rPr lang="en-US" sz="2199" b="1" spc="-4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Adequate social protection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696200" y="4793550"/>
            <a:ext cx="8217743" cy="569150"/>
            <a:chOff x="0" y="0"/>
            <a:chExt cx="4245014" cy="29400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45014" cy="294004"/>
            </a:xfrm>
            <a:custGeom>
              <a:avLst/>
              <a:gdLst/>
              <a:ahLst/>
              <a:cxnLst/>
              <a:rect l="l" t="t" r="r" b="b"/>
              <a:pathLst>
                <a:path w="4245014" h="294004">
                  <a:moveTo>
                    <a:pt x="35800" y="0"/>
                  </a:moveTo>
                  <a:lnTo>
                    <a:pt x="4209214" y="0"/>
                  </a:lnTo>
                  <a:cubicBezTo>
                    <a:pt x="4218709" y="0"/>
                    <a:pt x="4227815" y="3772"/>
                    <a:pt x="4234529" y="10485"/>
                  </a:cubicBezTo>
                  <a:cubicBezTo>
                    <a:pt x="4241242" y="17199"/>
                    <a:pt x="4245014" y="26305"/>
                    <a:pt x="4245014" y="35800"/>
                  </a:cubicBezTo>
                  <a:lnTo>
                    <a:pt x="4245014" y="258204"/>
                  </a:lnTo>
                  <a:cubicBezTo>
                    <a:pt x="4245014" y="277976"/>
                    <a:pt x="4228986" y="294004"/>
                    <a:pt x="4209214" y="294004"/>
                  </a:cubicBezTo>
                  <a:lnTo>
                    <a:pt x="35800" y="294004"/>
                  </a:lnTo>
                  <a:cubicBezTo>
                    <a:pt x="16028" y="294004"/>
                    <a:pt x="0" y="277976"/>
                    <a:pt x="0" y="258204"/>
                  </a:cubicBezTo>
                  <a:lnTo>
                    <a:pt x="0" y="35800"/>
                  </a:lnTo>
                  <a:cubicBezTo>
                    <a:pt x="0" y="16028"/>
                    <a:pt x="16028" y="0"/>
                    <a:pt x="358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828F99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245014" cy="332104"/>
            </a:xfrm>
            <a:prstGeom prst="rect">
              <a:avLst/>
            </a:prstGeom>
          </p:spPr>
          <p:txBody>
            <a:bodyPr lIns="26938" tIns="26938" rIns="26938" bIns="26938" rtlCol="0" anchor="ctr"/>
            <a:lstStyle/>
            <a:p>
              <a:pPr marL="0" lvl="0" indent="0" algn="ctr">
                <a:lnSpc>
                  <a:spcPts val="262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236636" y="4912925"/>
            <a:ext cx="7136873" cy="35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9"/>
              </a:lnSpc>
              <a:spcBef>
                <a:spcPct val="0"/>
              </a:spcBef>
            </a:pPr>
            <a:r>
              <a:rPr lang="en-US" sz="2199" b="1" spc="-4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Social dialogue 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7696200" y="5495619"/>
            <a:ext cx="8217743" cy="569150"/>
            <a:chOff x="0" y="0"/>
            <a:chExt cx="4245014" cy="29400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45014" cy="294004"/>
            </a:xfrm>
            <a:custGeom>
              <a:avLst/>
              <a:gdLst/>
              <a:ahLst/>
              <a:cxnLst/>
              <a:rect l="l" t="t" r="r" b="b"/>
              <a:pathLst>
                <a:path w="4245014" h="294004">
                  <a:moveTo>
                    <a:pt x="35800" y="0"/>
                  </a:moveTo>
                  <a:lnTo>
                    <a:pt x="4209214" y="0"/>
                  </a:lnTo>
                  <a:cubicBezTo>
                    <a:pt x="4218709" y="0"/>
                    <a:pt x="4227815" y="3772"/>
                    <a:pt x="4234529" y="10485"/>
                  </a:cubicBezTo>
                  <a:cubicBezTo>
                    <a:pt x="4241242" y="17199"/>
                    <a:pt x="4245014" y="26305"/>
                    <a:pt x="4245014" y="35800"/>
                  </a:cubicBezTo>
                  <a:lnTo>
                    <a:pt x="4245014" y="258204"/>
                  </a:lnTo>
                  <a:cubicBezTo>
                    <a:pt x="4245014" y="277976"/>
                    <a:pt x="4228986" y="294004"/>
                    <a:pt x="4209214" y="294004"/>
                  </a:cubicBezTo>
                  <a:lnTo>
                    <a:pt x="35800" y="294004"/>
                  </a:lnTo>
                  <a:cubicBezTo>
                    <a:pt x="26305" y="294004"/>
                    <a:pt x="17199" y="290232"/>
                    <a:pt x="10485" y="283519"/>
                  </a:cubicBezTo>
                  <a:cubicBezTo>
                    <a:pt x="3772" y="276805"/>
                    <a:pt x="0" y="267699"/>
                    <a:pt x="0" y="258204"/>
                  </a:cubicBezTo>
                  <a:lnTo>
                    <a:pt x="0" y="35800"/>
                  </a:lnTo>
                  <a:cubicBezTo>
                    <a:pt x="0" y="16028"/>
                    <a:pt x="16028" y="0"/>
                    <a:pt x="358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828F99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4245014" cy="332104"/>
            </a:xfrm>
            <a:prstGeom prst="rect">
              <a:avLst/>
            </a:prstGeom>
          </p:spPr>
          <p:txBody>
            <a:bodyPr lIns="26938" tIns="26938" rIns="26938" bIns="26938" rtlCol="0" anchor="ctr"/>
            <a:lstStyle/>
            <a:p>
              <a:pPr marL="0" lvl="0" indent="0" algn="ctr">
                <a:lnSpc>
                  <a:spcPts val="262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8236636" y="5614993"/>
            <a:ext cx="7136873" cy="35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9"/>
              </a:lnSpc>
              <a:spcBef>
                <a:spcPct val="0"/>
              </a:spcBef>
            </a:pPr>
            <a:r>
              <a:rPr lang="en-US" sz="2199" b="1" spc="-4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Combating exclusion 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7696200" y="6226694"/>
            <a:ext cx="8217743" cy="660556"/>
            <a:chOff x="0" y="0"/>
            <a:chExt cx="4245014" cy="34122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245014" cy="341221"/>
            </a:xfrm>
            <a:custGeom>
              <a:avLst/>
              <a:gdLst/>
              <a:ahLst/>
              <a:cxnLst/>
              <a:rect l="l" t="t" r="r" b="b"/>
              <a:pathLst>
                <a:path w="4245014" h="341221">
                  <a:moveTo>
                    <a:pt x="35800" y="0"/>
                  </a:moveTo>
                  <a:lnTo>
                    <a:pt x="4209214" y="0"/>
                  </a:lnTo>
                  <a:cubicBezTo>
                    <a:pt x="4218709" y="0"/>
                    <a:pt x="4227815" y="3772"/>
                    <a:pt x="4234529" y="10485"/>
                  </a:cubicBezTo>
                  <a:cubicBezTo>
                    <a:pt x="4241242" y="17199"/>
                    <a:pt x="4245014" y="26305"/>
                    <a:pt x="4245014" y="35800"/>
                  </a:cubicBezTo>
                  <a:lnTo>
                    <a:pt x="4245014" y="305422"/>
                  </a:lnTo>
                  <a:cubicBezTo>
                    <a:pt x="4245014" y="325193"/>
                    <a:pt x="4228986" y="341221"/>
                    <a:pt x="4209214" y="341221"/>
                  </a:cubicBezTo>
                  <a:lnTo>
                    <a:pt x="35800" y="341221"/>
                  </a:lnTo>
                  <a:cubicBezTo>
                    <a:pt x="16028" y="341221"/>
                    <a:pt x="0" y="325193"/>
                    <a:pt x="0" y="305422"/>
                  </a:cubicBezTo>
                  <a:lnTo>
                    <a:pt x="0" y="35800"/>
                  </a:lnTo>
                  <a:cubicBezTo>
                    <a:pt x="0" y="16028"/>
                    <a:pt x="16028" y="0"/>
                    <a:pt x="358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828F99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4245014" cy="379321"/>
            </a:xfrm>
            <a:prstGeom prst="rect">
              <a:avLst/>
            </a:prstGeom>
          </p:spPr>
          <p:txBody>
            <a:bodyPr lIns="26938" tIns="26938" rIns="26938" bIns="26938" rtlCol="0" anchor="ctr"/>
            <a:lstStyle/>
            <a:p>
              <a:pPr marL="0" lvl="0" indent="0" algn="ctr">
                <a:lnSpc>
                  <a:spcPts val="262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8236636" y="6346069"/>
            <a:ext cx="7136873" cy="35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9"/>
              </a:lnSpc>
              <a:spcBef>
                <a:spcPct val="0"/>
              </a:spcBef>
            </a:pPr>
            <a:r>
              <a:rPr lang="en-US" sz="2199" b="1" spc="-4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Improving working and living conditions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7696200" y="7098903"/>
            <a:ext cx="8217743" cy="1003089"/>
            <a:chOff x="0" y="0"/>
            <a:chExt cx="4245014" cy="51816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245014" cy="518162"/>
            </a:xfrm>
            <a:custGeom>
              <a:avLst/>
              <a:gdLst/>
              <a:ahLst/>
              <a:cxnLst/>
              <a:rect l="l" t="t" r="r" b="b"/>
              <a:pathLst>
                <a:path w="4245014" h="518162">
                  <a:moveTo>
                    <a:pt x="35800" y="0"/>
                  </a:moveTo>
                  <a:lnTo>
                    <a:pt x="4209214" y="0"/>
                  </a:lnTo>
                  <a:cubicBezTo>
                    <a:pt x="4218709" y="0"/>
                    <a:pt x="4227815" y="3772"/>
                    <a:pt x="4234529" y="10485"/>
                  </a:cubicBezTo>
                  <a:cubicBezTo>
                    <a:pt x="4241242" y="17199"/>
                    <a:pt x="4245014" y="26305"/>
                    <a:pt x="4245014" y="35800"/>
                  </a:cubicBezTo>
                  <a:lnTo>
                    <a:pt x="4245014" y="482363"/>
                  </a:lnTo>
                  <a:cubicBezTo>
                    <a:pt x="4245014" y="502134"/>
                    <a:pt x="4228986" y="518162"/>
                    <a:pt x="4209214" y="518162"/>
                  </a:cubicBezTo>
                  <a:lnTo>
                    <a:pt x="35800" y="518162"/>
                  </a:lnTo>
                  <a:cubicBezTo>
                    <a:pt x="16028" y="518162"/>
                    <a:pt x="0" y="502134"/>
                    <a:pt x="0" y="482363"/>
                  </a:cubicBezTo>
                  <a:lnTo>
                    <a:pt x="0" y="35800"/>
                  </a:lnTo>
                  <a:cubicBezTo>
                    <a:pt x="0" y="16028"/>
                    <a:pt x="16028" y="0"/>
                    <a:pt x="358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828F99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4245014" cy="556262"/>
            </a:xfrm>
            <a:prstGeom prst="rect">
              <a:avLst/>
            </a:prstGeom>
          </p:spPr>
          <p:txBody>
            <a:bodyPr lIns="26938" tIns="26938" rIns="26938" bIns="26938" rtlCol="0" anchor="ctr"/>
            <a:lstStyle/>
            <a:p>
              <a:pPr marL="0" lvl="0" indent="0" algn="ctr">
                <a:lnSpc>
                  <a:spcPts val="262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8236636" y="7218278"/>
            <a:ext cx="7136873" cy="70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9"/>
              </a:lnSpc>
              <a:spcBef>
                <a:spcPct val="0"/>
              </a:spcBef>
            </a:pPr>
            <a:r>
              <a:rPr lang="en-US" sz="2199" b="1" spc="-4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Developing human resources aimed at achieving a high and sustainable level of employment</a:t>
            </a:r>
          </a:p>
        </p:txBody>
      </p:sp>
      <p:sp>
        <p:nvSpPr>
          <p:cNvPr id="37" name="Freeform 37"/>
          <p:cNvSpPr/>
          <p:nvPr/>
        </p:nvSpPr>
        <p:spPr>
          <a:xfrm>
            <a:off x="6962681" y="2579490"/>
            <a:ext cx="554263" cy="5684745"/>
          </a:xfrm>
          <a:custGeom>
            <a:avLst/>
            <a:gdLst/>
            <a:ahLst/>
            <a:cxnLst/>
            <a:rect l="l" t="t" r="r" b="b"/>
            <a:pathLst>
              <a:path w="554263" h="5684745">
                <a:moveTo>
                  <a:pt x="0" y="0"/>
                </a:moveTo>
                <a:lnTo>
                  <a:pt x="554262" y="0"/>
                </a:lnTo>
                <a:lnTo>
                  <a:pt x="554262" y="5684745"/>
                </a:lnTo>
                <a:lnTo>
                  <a:pt x="0" y="5684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TextBox 38"/>
          <p:cNvSpPr txBox="1"/>
          <p:nvPr/>
        </p:nvSpPr>
        <p:spPr>
          <a:xfrm>
            <a:off x="1326821" y="815377"/>
            <a:ext cx="15325144" cy="69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8"/>
              </a:lnSpc>
              <a:spcBef>
                <a:spcPct val="0"/>
              </a:spcBef>
            </a:pPr>
            <a:r>
              <a:rPr lang="en-US" sz="48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What do we do?</a:t>
            </a:r>
            <a:r>
              <a:rPr lang="en-US" sz="48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 Social Policy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668000" y="990978"/>
            <a:ext cx="6136365" cy="489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</a:pPr>
            <a:r>
              <a:rPr lang="en-US" sz="2834" b="1" dirty="0">
                <a:solidFill>
                  <a:srgbClr val="E18752"/>
                </a:solidFill>
                <a:latin typeface="Now Bold"/>
                <a:ea typeface="Now Bold"/>
                <a:cs typeface="Now Bold"/>
                <a:sym typeface="Now Bold"/>
              </a:rPr>
              <a:t>Shared competence (Art.4 TFEU)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743449" y="4377530"/>
            <a:ext cx="4600950" cy="455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8"/>
              </a:lnSpc>
            </a:pPr>
            <a:r>
              <a:rPr lang="en-US" sz="2852" b="1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  <a:t>Social policy objectives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28619C-CF18-3E0C-85CB-681E27FCAB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54167" y="803491"/>
            <a:ext cx="15325144" cy="69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8"/>
              </a:lnSpc>
              <a:spcBef>
                <a:spcPct val="0"/>
              </a:spcBef>
            </a:pPr>
            <a:r>
              <a:rPr lang="en-US" sz="48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What do we do?</a:t>
            </a:r>
            <a:r>
              <a:rPr lang="en-US" sz="48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 Vocational training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745856" y="5600700"/>
            <a:ext cx="5847240" cy="731069"/>
            <a:chOff x="0" y="0"/>
            <a:chExt cx="7796320" cy="97475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7796320" cy="974759"/>
              <a:chOff x="0" y="0"/>
              <a:chExt cx="2141576" cy="26775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41576" cy="267757"/>
              </a:xfrm>
              <a:custGeom>
                <a:avLst/>
                <a:gdLst/>
                <a:ahLst/>
                <a:cxnLst/>
                <a:rect l="l" t="t" r="r" b="b"/>
                <a:pathLst>
                  <a:path w="2141576" h="267757">
                    <a:moveTo>
                      <a:pt x="19860" y="0"/>
                    </a:moveTo>
                    <a:lnTo>
                      <a:pt x="2121716" y="0"/>
                    </a:lnTo>
                    <a:cubicBezTo>
                      <a:pt x="2126983" y="0"/>
                      <a:pt x="2132035" y="2092"/>
                      <a:pt x="2135760" y="5817"/>
                    </a:cubicBezTo>
                    <a:cubicBezTo>
                      <a:pt x="2139484" y="9542"/>
                      <a:pt x="2141576" y="14593"/>
                      <a:pt x="2141576" y="19860"/>
                    </a:cubicBezTo>
                    <a:lnTo>
                      <a:pt x="2141576" y="247897"/>
                    </a:lnTo>
                    <a:cubicBezTo>
                      <a:pt x="2141576" y="253164"/>
                      <a:pt x="2139484" y="258216"/>
                      <a:pt x="2135760" y="261940"/>
                    </a:cubicBezTo>
                    <a:cubicBezTo>
                      <a:pt x="2132035" y="265665"/>
                      <a:pt x="2126983" y="267757"/>
                      <a:pt x="2121716" y="267757"/>
                    </a:cubicBezTo>
                    <a:lnTo>
                      <a:pt x="19860" y="267757"/>
                    </a:lnTo>
                    <a:cubicBezTo>
                      <a:pt x="14593" y="267757"/>
                      <a:pt x="9542" y="265665"/>
                      <a:pt x="5817" y="261940"/>
                    </a:cubicBezTo>
                    <a:cubicBezTo>
                      <a:pt x="2092" y="258216"/>
                      <a:pt x="0" y="253164"/>
                      <a:pt x="0" y="247897"/>
                    </a:cubicBezTo>
                    <a:lnTo>
                      <a:pt x="0" y="19860"/>
                    </a:lnTo>
                    <a:cubicBezTo>
                      <a:pt x="0" y="14593"/>
                      <a:pt x="2092" y="9542"/>
                      <a:pt x="5817" y="5817"/>
                    </a:cubicBezTo>
                    <a:cubicBezTo>
                      <a:pt x="9542" y="2092"/>
                      <a:pt x="14593" y="0"/>
                      <a:pt x="19860" y="0"/>
                    </a:cubicBezTo>
                    <a:close/>
                  </a:path>
                </a:pathLst>
              </a:custGeom>
              <a:solidFill>
                <a:srgbClr val="004AA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141576" cy="305857"/>
              </a:xfrm>
              <a:prstGeom prst="rect">
                <a:avLst/>
              </a:prstGeom>
            </p:spPr>
            <p:txBody>
              <a:bodyPr lIns="42284" tIns="42284" rIns="42284" bIns="4228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47386" y="215765"/>
              <a:ext cx="7301548" cy="505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334" b="1">
                  <a:solidFill>
                    <a:srgbClr val="FED774"/>
                  </a:solidFill>
                  <a:latin typeface="Now Bold"/>
                  <a:ea typeface="Now Bold"/>
                  <a:cs typeface="Now Bold"/>
                  <a:sym typeface="Now Bold"/>
                </a:rPr>
                <a:t>Article 166 of the TFEU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745856" y="4563072"/>
            <a:ext cx="5763167" cy="903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508"/>
              </a:lnSpc>
              <a:spcBef>
                <a:spcPct val="0"/>
              </a:spcBef>
            </a:pPr>
            <a:r>
              <a:rPr lang="en-US" sz="2852" b="1" u="none" strike="noStrike" dirty="0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  <a:t>EU complements the action </a:t>
            </a:r>
            <a:br>
              <a:rPr lang="en-US" sz="2852" b="1" u="none" strike="noStrike" dirty="0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</a:br>
            <a:r>
              <a:rPr lang="en-US" sz="2852" b="1" u="none" strike="noStrike" dirty="0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  <a:t>of the Member States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58400" y="1538483"/>
            <a:ext cx="7144551" cy="489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8"/>
              </a:lnSpc>
            </a:pPr>
            <a:r>
              <a:rPr lang="en-US" sz="2834" b="1" dirty="0">
                <a:solidFill>
                  <a:srgbClr val="E18752"/>
                </a:solidFill>
                <a:latin typeface="Now Bold"/>
                <a:ea typeface="Now Bold"/>
                <a:cs typeface="Now Bold"/>
                <a:sym typeface="Now Bold"/>
              </a:rPr>
              <a:t>Supporting competence (Art.5 TFEU)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93419" y="2883939"/>
            <a:ext cx="7889833" cy="5433522"/>
            <a:chOff x="0" y="0"/>
            <a:chExt cx="10519778" cy="724469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519778" cy="1328667"/>
              <a:chOff x="0" y="0"/>
              <a:chExt cx="4075627" cy="51475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075627" cy="514759"/>
              </a:xfrm>
              <a:custGeom>
                <a:avLst/>
                <a:gdLst/>
                <a:ahLst/>
                <a:cxnLst/>
                <a:rect l="l" t="t" r="r" b="b"/>
                <a:pathLst>
                  <a:path w="4075627" h="514759">
                    <a:moveTo>
                      <a:pt x="37288" y="0"/>
                    </a:moveTo>
                    <a:lnTo>
                      <a:pt x="4038339" y="0"/>
                    </a:lnTo>
                    <a:cubicBezTo>
                      <a:pt x="4048228" y="0"/>
                      <a:pt x="4057713" y="3929"/>
                      <a:pt x="4064705" y="10921"/>
                    </a:cubicBezTo>
                    <a:cubicBezTo>
                      <a:pt x="4071698" y="17914"/>
                      <a:pt x="4075627" y="27398"/>
                      <a:pt x="4075627" y="37288"/>
                    </a:cubicBezTo>
                    <a:lnTo>
                      <a:pt x="4075627" y="477471"/>
                    </a:lnTo>
                    <a:cubicBezTo>
                      <a:pt x="4075627" y="498065"/>
                      <a:pt x="4058932" y="514759"/>
                      <a:pt x="4038339" y="514759"/>
                    </a:cubicBezTo>
                    <a:lnTo>
                      <a:pt x="37288" y="514759"/>
                    </a:lnTo>
                    <a:cubicBezTo>
                      <a:pt x="16694" y="514759"/>
                      <a:pt x="0" y="498065"/>
                      <a:pt x="0" y="477471"/>
                    </a:cubicBezTo>
                    <a:lnTo>
                      <a:pt x="0" y="37288"/>
                    </a:lnTo>
                    <a:cubicBezTo>
                      <a:pt x="0" y="16694"/>
                      <a:pt x="16694" y="0"/>
                      <a:pt x="372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828F9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075627" cy="552859"/>
              </a:xfrm>
              <a:prstGeom prst="rect">
                <a:avLst/>
              </a:prstGeom>
            </p:spPr>
            <p:txBody>
              <a:bodyPr lIns="26938" tIns="26938" rIns="26938" bIns="26938" rtlCol="0" anchor="ctr"/>
              <a:lstStyle/>
              <a:p>
                <a:pPr marL="0" lvl="0" indent="0" algn="ctr">
                  <a:lnSpc>
                    <a:spcPts val="262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691827" y="165516"/>
              <a:ext cx="9136123" cy="927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r>
                <a:rPr lang="en-US" sz="2199" spc="-4">
                  <a:solidFill>
                    <a:srgbClr val="004AAD"/>
                  </a:solidFill>
                  <a:latin typeface="Now"/>
                  <a:ea typeface="Now"/>
                  <a:cs typeface="Now"/>
                  <a:sym typeface="Now"/>
                </a:rPr>
                <a:t>Help workers</a:t>
              </a:r>
              <a:r>
                <a:rPr lang="en-US" sz="2199" b="1" spc="-4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 adapt to industrial changes</a:t>
              </a:r>
              <a:r>
                <a:rPr lang="en-US" sz="2199" spc="-4">
                  <a:solidFill>
                    <a:srgbClr val="004AAD"/>
                  </a:solidFill>
                  <a:latin typeface="Now"/>
                  <a:ea typeface="Now"/>
                  <a:cs typeface="Now"/>
                  <a:sym typeface="Now"/>
                </a:rPr>
                <a:t> through vocational training and retraining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1597598"/>
              <a:ext cx="10519778" cy="1328667"/>
              <a:chOff x="0" y="0"/>
              <a:chExt cx="4075627" cy="51475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075627" cy="514759"/>
              </a:xfrm>
              <a:custGeom>
                <a:avLst/>
                <a:gdLst/>
                <a:ahLst/>
                <a:cxnLst/>
                <a:rect l="l" t="t" r="r" b="b"/>
                <a:pathLst>
                  <a:path w="4075627" h="514759">
                    <a:moveTo>
                      <a:pt x="37288" y="0"/>
                    </a:moveTo>
                    <a:lnTo>
                      <a:pt x="4038339" y="0"/>
                    </a:lnTo>
                    <a:cubicBezTo>
                      <a:pt x="4048228" y="0"/>
                      <a:pt x="4057713" y="3929"/>
                      <a:pt x="4064705" y="10921"/>
                    </a:cubicBezTo>
                    <a:cubicBezTo>
                      <a:pt x="4071698" y="17914"/>
                      <a:pt x="4075627" y="27398"/>
                      <a:pt x="4075627" y="37288"/>
                    </a:cubicBezTo>
                    <a:lnTo>
                      <a:pt x="4075627" y="477471"/>
                    </a:lnTo>
                    <a:cubicBezTo>
                      <a:pt x="4075627" y="498065"/>
                      <a:pt x="4058932" y="514759"/>
                      <a:pt x="4038339" y="514759"/>
                    </a:cubicBezTo>
                    <a:lnTo>
                      <a:pt x="37288" y="514759"/>
                    </a:lnTo>
                    <a:cubicBezTo>
                      <a:pt x="27398" y="514759"/>
                      <a:pt x="17914" y="510830"/>
                      <a:pt x="10921" y="503838"/>
                    </a:cubicBezTo>
                    <a:cubicBezTo>
                      <a:pt x="3929" y="496845"/>
                      <a:pt x="0" y="487361"/>
                      <a:pt x="0" y="477471"/>
                    </a:cubicBezTo>
                    <a:lnTo>
                      <a:pt x="0" y="37288"/>
                    </a:lnTo>
                    <a:cubicBezTo>
                      <a:pt x="0" y="16694"/>
                      <a:pt x="16694" y="0"/>
                      <a:pt x="372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828F9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4075627" cy="552859"/>
              </a:xfrm>
              <a:prstGeom prst="rect">
                <a:avLst/>
              </a:prstGeom>
            </p:spPr>
            <p:txBody>
              <a:bodyPr lIns="26938" tIns="26938" rIns="26938" bIns="26938" rtlCol="0" anchor="ctr"/>
              <a:lstStyle/>
              <a:p>
                <a:pPr marL="0" lvl="0" indent="0" algn="ctr">
                  <a:lnSpc>
                    <a:spcPts val="262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691827" y="1763114"/>
              <a:ext cx="9136123" cy="940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r>
                <a:rPr lang="en-US" sz="2199" spc="-4" dirty="0">
                  <a:solidFill>
                    <a:srgbClr val="004AAD"/>
                  </a:solidFill>
                  <a:latin typeface="Now"/>
                  <a:ea typeface="Now"/>
                  <a:cs typeface="Now"/>
                  <a:sym typeface="Now"/>
                </a:rPr>
                <a:t>Enhance vocational training to </a:t>
              </a:r>
              <a:r>
                <a:rPr lang="en-US" sz="2199" b="1" spc="-4" dirty="0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support entry </a:t>
              </a:r>
              <a:br>
                <a:rPr lang="en-US" sz="2199" b="1" spc="-4" dirty="0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</a:br>
              <a:r>
                <a:rPr lang="en-US" sz="2199" b="1" spc="-4" dirty="0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and return to the </a:t>
              </a:r>
              <a:r>
                <a:rPr lang="en-US" sz="2199" b="1" spc="-4" dirty="0" err="1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labour</a:t>
              </a:r>
              <a:r>
                <a:rPr lang="en-US" sz="2199" b="1" spc="-4" dirty="0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 market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3195196"/>
              <a:ext cx="10519778" cy="1328667"/>
              <a:chOff x="0" y="0"/>
              <a:chExt cx="4075627" cy="51475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075627" cy="514759"/>
              </a:xfrm>
              <a:custGeom>
                <a:avLst/>
                <a:gdLst/>
                <a:ahLst/>
                <a:cxnLst/>
                <a:rect l="l" t="t" r="r" b="b"/>
                <a:pathLst>
                  <a:path w="4075627" h="514759">
                    <a:moveTo>
                      <a:pt x="37288" y="0"/>
                    </a:moveTo>
                    <a:lnTo>
                      <a:pt x="4038339" y="0"/>
                    </a:lnTo>
                    <a:cubicBezTo>
                      <a:pt x="4048228" y="0"/>
                      <a:pt x="4057713" y="3929"/>
                      <a:pt x="4064705" y="10921"/>
                    </a:cubicBezTo>
                    <a:cubicBezTo>
                      <a:pt x="4071698" y="17914"/>
                      <a:pt x="4075627" y="27398"/>
                      <a:pt x="4075627" y="37288"/>
                    </a:cubicBezTo>
                    <a:lnTo>
                      <a:pt x="4075627" y="477471"/>
                    </a:lnTo>
                    <a:cubicBezTo>
                      <a:pt x="4075627" y="498065"/>
                      <a:pt x="4058932" y="514759"/>
                      <a:pt x="4038339" y="514759"/>
                    </a:cubicBezTo>
                    <a:lnTo>
                      <a:pt x="37288" y="514759"/>
                    </a:lnTo>
                    <a:cubicBezTo>
                      <a:pt x="27398" y="514759"/>
                      <a:pt x="17914" y="510830"/>
                      <a:pt x="10921" y="503838"/>
                    </a:cubicBezTo>
                    <a:cubicBezTo>
                      <a:pt x="3929" y="496845"/>
                      <a:pt x="0" y="487361"/>
                      <a:pt x="0" y="477471"/>
                    </a:cubicBezTo>
                    <a:lnTo>
                      <a:pt x="0" y="37288"/>
                    </a:lnTo>
                    <a:cubicBezTo>
                      <a:pt x="0" y="16694"/>
                      <a:pt x="16694" y="0"/>
                      <a:pt x="372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828F9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4075627" cy="552859"/>
              </a:xfrm>
              <a:prstGeom prst="rect">
                <a:avLst/>
              </a:prstGeom>
            </p:spPr>
            <p:txBody>
              <a:bodyPr lIns="26938" tIns="26938" rIns="26938" bIns="26938" rtlCol="0" anchor="ctr"/>
              <a:lstStyle/>
              <a:p>
                <a:pPr marL="0" lvl="0" indent="0" algn="ctr">
                  <a:lnSpc>
                    <a:spcPts val="262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691827" y="3360712"/>
              <a:ext cx="9136123" cy="940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r>
                <a:rPr lang="en-US" sz="2199" spc="-4" dirty="0">
                  <a:solidFill>
                    <a:srgbClr val="004AAD"/>
                  </a:solidFill>
                  <a:latin typeface="Now"/>
                  <a:ea typeface="Now"/>
                  <a:cs typeface="Now"/>
                  <a:sym typeface="Now"/>
                </a:rPr>
                <a:t>Facilitate </a:t>
              </a:r>
              <a:r>
                <a:rPr lang="en-US" sz="2199" b="1" spc="-4" dirty="0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access to vocational training</a:t>
              </a:r>
              <a:r>
                <a:rPr lang="en-US" sz="2199" spc="-4" dirty="0">
                  <a:solidFill>
                    <a:srgbClr val="004AAD"/>
                  </a:solidFill>
                  <a:latin typeface="Now"/>
                  <a:ea typeface="Now"/>
                  <a:cs typeface="Now"/>
                  <a:sym typeface="Now"/>
                </a:rPr>
                <a:t> </a:t>
              </a:r>
              <a:br>
                <a:rPr lang="en-US" sz="2199" spc="-4" dirty="0">
                  <a:solidFill>
                    <a:srgbClr val="004AAD"/>
                  </a:solidFill>
                  <a:latin typeface="Now"/>
                  <a:ea typeface="Now"/>
                  <a:cs typeface="Now"/>
                  <a:sym typeface="Now"/>
                </a:rPr>
              </a:br>
              <a:r>
                <a:rPr lang="en-US" sz="2199" spc="-4" dirty="0">
                  <a:solidFill>
                    <a:srgbClr val="004AAD"/>
                  </a:solidFill>
                  <a:latin typeface="Now"/>
                  <a:ea typeface="Now"/>
                  <a:cs typeface="Now"/>
                  <a:sym typeface="Now"/>
                </a:rPr>
                <a:t>and </a:t>
              </a:r>
              <a:r>
                <a:rPr lang="en-US" sz="2199" b="1" spc="-4" dirty="0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encourage mobility </a:t>
              </a: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0" y="4790563"/>
              <a:ext cx="10519778" cy="858767"/>
              <a:chOff x="0" y="0"/>
              <a:chExt cx="4075627" cy="33270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075627" cy="332708"/>
              </a:xfrm>
              <a:custGeom>
                <a:avLst/>
                <a:gdLst/>
                <a:ahLst/>
                <a:cxnLst/>
                <a:rect l="l" t="t" r="r" b="b"/>
                <a:pathLst>
                  <a:path w="4075627" h="332708">
                    <a:moveTo>
                      <a:pt x="37288" y="0"/>
                    </a:moveTo>
                    <a:lnTo>
                      <a:pt x="4038339" y="0"/>
                    </a:lnTo>
                    <a:cubicBezTo>
                      <a:pt x="4048228" y="0"/>
                      <a:pt x="4057713" y="3929"/>
                      <a:pt x="4064705" y="10921"/>
                    </a:cubicBezTo>
                    <a:cubicBezTo>
                      <a:pt x="4071698" y="17914"/>
                      <a:pt x="4075627" y="27398"/>
                      <a:pt x="4075627" y="37288"/>
                    </a:cubicBezTo>
                    <a:lnTo>
                      <a:pt x="4075627" y="295420"/>
                    </a:lnTo>
                    <a:cubicBezTo>
                      <a:pt x="4075627" y="316014"/>
                      <a:pt x="4058932" y="332708"/>
                      <a:pt x="4038339" y="332708"/>
                    </a:cubicBezTo>
                    <a:lnTo>
                      <a:pt x="37288" y="332708"/>
                    </a:lnTo>
                    <a:cubicBezTo>
                      <a:pt x="16694" y="332708"/>
                      <a:pt x="0" y="316014"/>
                      <a:pt x="0" y="295420"/>
                    </a:cubicBezTo>
                    <a:lnTo>
                      <a:pt x="0" y="37288"/>
                    </a:lnTo>
                    <a:cubicBezTo>
                      <a:pt x="0" y="16694"/>
                      <a:pt x="16694" y="0"/>
                      <a:pt x="372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828F9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4075627" cy="370808"/>
              </a:xfrm>
              <a:prstGeom prst="rect">
                <a:avLst/>
              </a:prstGeom>
            </p:spPr>
            <p:txBody>
              <a:bodyPr lIns="26938" tIns="26938" rIns="26938" bIns="26938" rtlCol="0" anchor="ctr"/>
              <a:lstStyle/>
              <a:p>
                <a:pPr marL="0" lvl="0" indent="0" algn="ctr">
                  <a:lnSpc>
                    <a:spcPts val="262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691827" y="4956079"/>
              <a:ext cx="9136123" cy="470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r>
                <a:rPr lang="en-US" sz="2199" spc="-4">
                  <a:solidFill>
                    <a:srgbClr val="004AAD"/>
                  </a:solidFill>
                  <a:latin typeface="Now"/>
                  <a:ea typeface="Now"/>
                  <a:cs typeface="Now"/>
                  <a:sym typeface="Now"/>
                </a:rPr>
                <a:t>Stimulate </a:t>
              </a:r>
              <a:r>
                <a:rPr lang="en-US" sz="2199" b="1" spc="-4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cooperation</a:t>
              </a:r>
              <a:r>
                <a:rPr lang="en-US" sz="2199" spc="-4">
                  <a:solidFill>
                    <a:srgbClr val="004AAD"/>
                  </a:solidFill>
                  <a:latin typeface="Now"/>
                  <a:ea typeface="Now"/>
                  <a:cs typeface="Now"/>
                  <a:sym typeface="Now"/>
                </a:rPr>
                <a:t> on training 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0" y="5916030"/>
              <a:ext cx="10519778" cy="1328667"/>
              <a:chOff x="0" y="0"/>
              <a:chExt cx="4075627" cy="51475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075627" cy="514759"/>
              </a:xfrm>
              <a:custGeom>
                <a:avLst/>
                <a:gdLst/>
                <a:ahLst/>
                <a:cxnLst/>
                <a:rect l="l" t="t" r="r" b="b"/>
                <a:pathLst>
                  <a:path w="4075627" h="514759">
                    <a:moveTo>
                      <a:pt x="37288" y="0"/>
                    </a:moveTo>
                    <a:lnTo>
                      <a:pt x="4038339" y="0"/>
                    </a:lnTo>
                    <a:cubicBezTo>
                      <a:pt x="4048228" y="0"/>
                      <a:pt x="4057713" y="3929"/>
                      <a:pt x="4064705" y="10921"/>
                    </a:cubicBezTo>
                    <a:cubicBezTo>
                      <a:pt x="4071698" y="17914"/>
                      <a:pt x="4075627" y="27398"/>
                      <a:pt x="4075627" y="37288"/>
                    </a:cubicBezTo>
                    <a:lnTo>
                      <a:pt x="4075627" y="477471"/>
                    </a:lnTo>
                    <a:cubicBezTo>
                      <a:pt x="4075627" y="498065"/>
                      <a:pt x="4058932" y="514759"/>
                      <a:pt x="4038339" y="514759"/>
                    </a:cubicBezTo>
                    <a:lnTo>
                      <a:pt x="37288" y="514759"/>
                    </a:lnTo>
                    <a:cubicBezTo>
                      <a:pt x="27398" y="514759"/>
                      <a:pt x="17914" y="510830"/>
                      <a:pt x="10921" y="503838"/>
                    </a:cubicBezTo>
                    <a:cubicBezTo>
                      <a:pt x="3929" y="496845"/>
                      <a:pt x="0" y="487361"/>
                      <a:pt x="0" y="477471"/>
                    </a:cubicBezTo>
                    <a:lnTo>
                      <a:pt x="0" y="37288"/>
                    </a:lnTo>
                    <a:cubicBezTo>
                      <a:pt x="0" y="16694"/>
                      <a:pt x="16694" y="0"/>
                      <a:pt x="372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828F9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4075627" cy="552859"/>
              </a:xfrm>
              <a:prstGeom prst="rect">
                <a:avLst/>
              </a:prstGeom>
            </p:spPr>
            <p:txBody>
              <a:bodyPr lIns="26938" tIns="26938" rIns="26938" bIns="26938" rtlCol="0" anchor="ctr"/>
              <a:lstStyle/>
              <a:p>
                <a:pPr marL="0" lvl="0" indent="0" algn="ctr">
                  <a:lnSpc>
                    <a:spcPts val="262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691827" y="6081546"/>
              <a:ext cx="9136123" cy="927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r>
                <a:rPr lang="en-US" sz="2199" spc="-4">
                  <a:solidFill>
                    <a:srgbClr val="004AAD"/>
                  </a:solidFill>
                  <a:latin typeface="Now"/>
                  <a:ea typeface="Now"/>
                  <a:cs typeface="Now"/>
                  <a:sym typeface="Now"/>
                </a:rPr>
                <a:t>Facilitate</a:t>
              </a:r>
              <a:r>
                <a:rPr lang="en-US" sz="2199" b="1" spc="-4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 information exchange</a:t>
              </a:r>
              <a:r>
                <a:rPr lang="en-US" sz="2199" spc="-4">
                  <a:solidFill>
                    <a:srgbClr val="004AAD"/>
                  </a:solidFill>
                  <a:latin typeface="Now"/>
                  <a:ea typeface="Now"/>
                  <a:cs typeface="Now"/>
                  <a:sym typeface="Now"/>
                </a:rPr>
                <a:t> between Member States</a:t>
              </a:r>
            </a:p>
          </p:txBody>
        </p:sp>
      </p:grpSp>
      <p:sp>
        <p:nvSpPr>
          <p:cNvPr id="33" name="Freeform 33"/>
          <p:cNvSpPr/>
          <p:nvPr/>
        </p:nvSpPr>
        <p:spPr>
          <a:xfrm rot="-10800000">
            <a:off x="9581082" y="2758327"/>
            <a:ext cx="554263" cy="5684745"/>
          </a:xfrm>
          <a:custGeom>
            <a:avLst/>
            <a:gdLst/>
            <a:ahLst/>
            <a:cxnLst/>
            <a:rect l="l" t="t" r="r" b="b"/>
            <a:pathLst>
              <a:path w="554263" h="5684745">
                <a:moveTo>
                  <a:pt x="0" y="0"/>
                </a:moveTo>
                <a:lnTo>
                  <a:pt x="554263" y="0"/>
                </a:lnTo>
                <a:lnTo>
                  <a:pt x="554263" y="5684745"/>
                </a:lnTo>
                <a:lnTo>
                  <a:pt x="0" y="5684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CB28B1-6C81-10F4-5186-0E932BEFD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5154890" y="8705840"/>
            <a:ext cx="2104410" cy="552460"/>
          </a:xfrm>
          <a:custGeom>
            <a:avLst/>
            <a:gdLst/>
            <a:ahLst/>
            <a:cxnLst/>
            <a:rect l="l" t="t" r="r" b="b"/>
            <a:pathLst>
              <a:path w="2104410" h="552460">
                <a:moveTo>
                  <a:pt x="0" y="0"/>
                </a:moveTo>
                <a:lnTo>
                  <a:pt x="2104410" y="0"/>
                </a:lnTo>
                <a:lnTo>
                  <a:pt x="2104410" y="552460"/>
                </a:lnTo>
                <a:lnTo>
                  <a:pt x="0" y="552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TextBox 12"/>
          <p:cNvSpPr txBox="1"/>
          <p:nvPr/>
        </p:nvSpPr>
        <p:spPr>
          <a:xfrm>
            <a:off x="1089123" y="681360"/>
            <a:ext cx="16491857" cy="771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2"/>
              </a:lnSpc>
              <a:spcBef>
                <a:spcPct val="0"/>
              </a:spcBef>
            </a:pPr>
            <a:r>
              <a:rPr lang="en-US" sz="4800" dirty="0">
                <a:solidFill>
                  <a:srgbClr val="004AAD"/>
                </a:solidFill>
                <a:latin typeface="Now"/>
                <a:sym typeface="Now Bold"/>
              </a:rPr>
              <a:t>What do we do? </a:t>
            </a:r>
            <a:r>
              <a:rPr lang="en-US" sz="5299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EU Social Dimension Policy</a:t>
            </a:r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3C286E9F-AC58-A589-80EA-F11BF96B98D9}"/>
              </a:ext>
            </a:extLst>
          </p:cNvPr>
          <p:cNvSpPr txBox="1"/>
          <p:nvPr/>
        </p:nvSpPr>
        <p:spPr>
          <a:xfrm>
            <a:off x="1028700" y="2398808"/>
            <a:ext cx="4444637" cy="857584"/>
          </a:xfrm>
          <a:prstGeom prst="rect">
            <a:avLst/>
          </a:prstGeom>
        </p:spPr>
        <p:txBody>
          <a:bodyPr lIns="47209" tIns="47209" rIns="47209" bIns="47209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85FB1D7-F71C-FC09-6965-3572E90EA660}"/>
              </a:ext>
            </a:extLst>
          </p:cNvPr>
          <p:cNvGrpSpPr/>
          <p:nvPr/>
        </p:nvGrpSpPr>
        <p:grpSpPr>
          <a:xfrm>
            <a:off x="1295400" y="2420644"/>
            <a:ext cx="3634749" cy="1205490"/>
            <a:chOff x="1103326" y="3021050"/>
            <a:chExt cx="3718662" cy="1543050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C3BE69B-7086-A694-370D-CFFB53A7768A}"/>
                </a:ext>
              </a:extLst>
            </p:cNvPr>
            <p:cNvSpPr/>
            <p:nvPr/>
          </p:nvSpPr>
          <p:spPr>
            <a:xfrm>
              <a:off x="1103326" y="3021050"/>
              <a:ext cx="3718662" cy="1543050"/>
            </a:xfrm>
            <a:prstGeom prst="rect">
              <a:avLst/>
            </a:prstGeom>
            <a:solidFill>
              <a:srgbClr val="004AAD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12230" y="3512211"/>
              <a:ext cx="2495007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24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Policy</a:t>
              </a:r>
            </a:p>
          </p:txBody>
        </p:sp>
      </p:grpSp>
      <p:sp>
        <p:nvSpPr>
          <p:cNvPr id="72" name="TextBox 15">
            <a:extLst>
              <a:ext uri="{FF2B5EF4-FFF2-40B4-BE49-F238E27FC236}">
                <a16:creationId xmlns:a16="http://schemas.microsoft.com/office/drawing/2014/main" id="{ADD91460-FED5-B5F5-F0A9-CEBD959DF644}"/>
              </a:ext>
            </a:extLst>
          </p:cNvPr>
          <p:cNvSpPr txBox="1"/>
          <p:nvPr/>
        </p:nvSpPr>
        <p:spPr>
          <a:xfrm>
            <a:off x="5170425" y="2383899"/>
            <a:ext cx="10943660" cy="1146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b="1" dirty="0">
                <a:solidFill>
                  <a:srgbClr val="828F99"/>
                </a:solidFill>
                <a:latin typeface="Now"/>
                <a:ea typeface="Now"/>
                <a:cs typeface="Now"/>
                <a:sym typeface="Now"/>
              </a:rPr>
              <a:t>Our Compass</a:t>
            </a:r>
            <a:r>
              <a:rPr lang="en-US" dirty="0">
                <a:solidFill>
                  <a:srgbClr val="828F99"/>
                </a:solidFill>
                <a:latin typeface="Now"/>
                <a:ea typeface="Now"/>
                <a:cs typeface="Now"/>
                <a:sym typeface="Now"/>
              </a:rPr>
              <a:t>: the</a:t>
            </a:r>
            <a:r>
              <a:rPr lang="en-US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European Pillar of Social Rights</a:t>
            </a:r>
            <a:r>
              <a:rPr lang="en-US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dirty="0">
                <a:solidFill>
                  <a:srgbClr val="828F99"/>
                </a:solidFill>
                <a:latin typeface="Now"/>
                <a:ea typeface="Now"/>
                <a:cs typeface="Now"/>
                <a:sym typeface="Now"/>
              </a:rPr>
              <a:t>with its </a:t>
            </a:r>
            <a:r>
              <a:rPr lang="en-US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Action Plan</a:t>
            </a:r>
            <a:r>
              <a:rPr lang="en-US" dirty="0">
                <a:solidFill>
                  <a:srgbClr val="828F99"/>
                </a:solidFill>
                <a:latin typeface="Now"/>
                <a:ea typeface="Now"/>
                <a:cs typeface="Now"/>
                <a:sym typeface="Now"/>
              </a:rPr>
              <a:t> and </a:t>
            </a:r>
            <a:r>
              <a:rPr lang="en-US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2030 targets</a:t>
            </a:r>
          </a:p>
          <a:p>
            <a:pPr algn="l">
              <a:lnSpc>
                <a:spcPts val="4760"/>
              </a:lnSpc>
            </a:pPr>
            <a:r>
              <a:rPr lang="en-US" b="1" dirty="0">
                <a:solidFill>
                  <a:srgbClr val="828F99"/>
                </a:solidFill>
                <a:latin typeface="Now"/>
                <a:ea typeface="Now Bold"/>
                <a:cs typeface="Now Bold"/>
                <a:sym typeface="Now"/>
              </a:rPr>
              <a:t>Policy coordination: </a:t>
            </a:r>
            <a:r>
              <a:rPr lang="en-US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European Semester </a:t>
            </a:r>
            <a:r>
              <a:rPr lang="en-US" dirty="0">
                <a:solidFill>
                  <a:srgbClr val="828F99"/>
                </a:solidFill>
                <a:latin typeface="Now"/>
                <a:sym typeface="Now Bold"/>
              </a:rPr>
              <a:t>and </a:t>
            </a:r>
            <a:r>
              <a:rPr lang="en-US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Social Scoreboard 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A33E3DE-A773-96AB-E655-0BA9287E8DAD}"/>
              </a:ext>
            </a:extLst>
          </p:cNvPr>
          <p:cNvGrpSpPr/>
          <p:nvPr/>
        </p:nvGrpSpPr>
        <p:grpSpPr>
          <a:xfrm>
            <a:off x="1295400" y="3908330"/>
            <a:ext cx="3634749" cy="1358192"/>
            <a:chOff x="1028701" y="5143500"/>
            <a:chExt cx="3793288" cy="1543050"/>
          </a:xfrm>
        </p:grpSpPr>
        <p:grpSp>
          <p:nvGrpSpPr>
            <p:cNvPr id="56" name="Group 9">
              <a:extLst>
                <a:ext uri="{FF2B5EF4-FFF2-40B4-BE49-F238E27FC236}">
                  <a16:creationId xmlns:a16="http://schemas.microsoft.com/office/drawing/2014/main" id="{205DC764-CCAE-B3F1-70AA-41F067ACC4C4}"/>
                </a:ext>
              </a:extLst>
            </p:cNvPr>
            <p:cNvGrpSpPr/>
            <p:nvPr/>
          </p:nvGrpSpPr>
          <p:grpSpPr>
            <a:xfrm>
              <a:off x="1028701" y="5143500"/>
              <a:ext cx="3793288" cy="1543050"/>
              <a:chOff x="0" y="0"/>
              <a:chExt cx="2734794" cy="406400"/>
            </a:xfrm>
          </p:grpSpPr>
          <p:sp>
            <p:nvSpPr>
              <p:cNvPr id="58" name="Freeform 10">
                <a:extLst>
                  <a:ext uri="{FF2B5EF4-FFF2-40B4-BE49-F238E27FC236}">
                    <a16:creationId xmlns:a16="http://schemas.microsoft.com/office/drawing/2014/main" id="{3940CF91-E1F1-2183-AC68-9A3675002142}"/>
                  </a:ext>
                </a:extLst>
              </p:cNvPr>
              <p:cNvSpPr/>
              <p:nvPr/>
            </p:nvSpPr>
            <p:spPr>
              <a:xfrm>
                <a:off x="0" y="0"/>
                <a:ext cx="2734794" cy="406400"/>
              </a:xfrm>
              <a:prstGeom prst="rect">
                <a:avLst/>
              </a:prstGeom>
              <a:solidFill>
                <a:srgbClr val="1C88C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59" name="TextBox 11">
                <a:extLst>
                  <a:ext uri="{FF2B5EF4-FFF2-40B4-BE49-F238E27FC236}">
                    <a16:creationId xmlns:a16="http://schemas.microsoft.com/office/drawing/2014/main" id="{6DD37991-B55A-0ACA-4EC0-9AED03A5F1A9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2620494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57" name="TextBox 12">
              <a:extLst>
                <a:ext uri="{FF2B5EF4-FFF2-40B4-BE49-F238E27FC236}">
                  <a16:creationId xmlns:a16="http://schemas.microsoft.com/office/drawing/2014/main" id="{8B6102DF-6AA6-8A90-3CE0-312D5C13AE04}"/>
                </a:ext>
              </a:extLst>
            </p:cNvPr>
            <p:cNvSpPr txBox="1"/>
            <p:nvPr/>
          </p:nvSpPr>
          <p:spPr>
            <a:xfrm>
              <a:off x="1764918" y="5571613"/>
              <a:ext cx="2100254" cy="592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b="1" dirty="0">
                  <a:solidFill>
                    <a:schemeClr val="bg1"/>
                  </a:solidFill>
                  <a:latin typeface="Now Bold"/>
                  <a:ea typeface="Now Bold"/>
                  <a:cs typeface="Now Bold"/>
                  <a:sym typeface="Now Bold"/>
                </a:rPr>
                <a:t>Funds</a:t>
              </a:r>
            </a:p>
          </p:txBody>
        </p:sp>
      </p:grpSp>
      <p:grpSp>
        <p:nvGrpSpPr>
          <p:cNvPr id="75" name="Group 12">
            <a:extLst>
              <a:ext uri="{FF2B5EF4-FFF2-40B4-BE49-F238E27FC236}">
                <a16:creationId xmlns:a16="http://schemas.microsoft.com/office/drawing/2014/main" id="{2BEE67A7-EE5C-40F3-86F5-682385BFFCDF}"/>
              </a:ext>
            </a:extLst>
          </p:cNvPr>
          <p:cNvGrpSpPr/>
          <p:nvPr/>
        </p:nvGrpSpPr>
        <p:grpSpPr>
          <a:xfrm>
            <a:off x="5170425" y="3933366"/>
            <a:ext cx="6357592" cy="649005"/>
            <a:chOff x="14360810" y="-1970299"/>
            <a:chExt cx="14360810" cy="974759"/>
          </a:xfrm>
          <a:solidFill>
            <a:srgbClr val="1C88CF"/>
          </a:solidFill>
        </p:grpSpPr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50E38E87-9366-1DE1-9B5A-D5FCECB3D51C}"/>
                </a:ext>
              </a:extLst>
            </p:cNvPr>
            <p:cNvSpPr/>
            <p:nvPr/>
          </p:nvSpPr>
          <p:spPr>
            <a:xfrm>
              <a:off x="14360810" y="-1970299"/>
              <a:ext cx="14360810" cy="974759"/>
            </a:xfrm>
            <a:custGeom>
              <a:avLst/>
              <a:gdLst/>
              <a:ahLst/>
              <a:cxnLst/>
              <a:rect l="l" t="t" r="r" b="b"/>
              <a:pathLst>
                <a:path w="3944780" h="267757">
                  <a:moveTo>
                    <a:pt x="10782" y="0"/>
                  </a:moveTo>
                  <a:lnTo>
                    <a:pt x="3933998" y="0"/>
                  </a:lnTo>
                  <a:cubicBezTo>
                    <a:pt x="3939953" y="0"/>
                    <a:pt x="3944780" y="4827"/>
                    <a:pt x="3944780" y="10782"/>
                  </a:cubicBezTo>
                  <a:lnTo>
                    <a:pt x="3944780" y="256975"/>
                  </a:lnTo>
                  <a:cubicBezTo>
                    <a:pt x="3944780" y="259835"/>
                    <a:pt x="3943644" y="262577"/>
                    <a:pt x="3941622" y="264599"/>
                  </a:cubicBezTo>
                  <a:cubicBezTo>
                    <a:pt x="3939600" y="266621"/>
                    <a:pt x="3936858" y="267757"/>
                    <a:pt x="3933998" y="267757"/>
                  </a:cubicBezTo>
                  <a:lnTo>
                    <a:pt x="10782" y="267757"/>
                  </a:lnTo>
                  <a:cubicBezTo>
                    <a:pt x="4827" y="267757"/>
                    <a:pt x="0" y="262930"/>
                    <a:pt x="0" y="256975"/>
                  </a:cubicBezTo>
                  <a:lnTo>
                    <a:pt x="0" y="10782"/>
                  </a:lnTo>
                  <a:cubicBezTo>
                    <a:pt x="0" y="4827"/>
                    <a:pt x="4827" y="0"/>
                    <a:pt x="10782" y="0"/>
                  </a:cubicBez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7" name="TextBox 16">
              <a:extLst>
                <a:ext uri="{FF2B5EF4-FFF2-40B4-BE49-F238E27FC236}">
                  <a16:creationId xmlns:a16="http://schemas.microsoft.com/office/drawing/2014/main" id="{A9E4DEE5-D5F7-7822-F9E2-2CC082F57649}"/>
                </a:ext>
              </a:extLst>
            </p:cNvPr>
            <p:cNvSpPr txBox="1"/>
            <p:nvPr/>
          </p:nvSpPr>
          <p:spPr>
            <a:xfrm>
              <a:off x="14816493" y="-1798947"/>
              <a:ext cx="13449441" cy="59226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000" b="1" dirty="0">
                  <a:solidFill>
                    <a:srgbClr val="FED774"/>
                  </a:solidFill>
                  <a:latin typeface="Now Bold"/>
                  <a:ea typeface="Now Bold"/>
                  <a:cs typeface="Now Bold"/>
                  <a:sym typeface="Now Bold"/>
                </a:rPr>
                <a:t>European Social Fund Plus (ESF+)</a:t>
              </a:r>
            </a:p>
          </p:txBody>
        </p:sp>
      </p:grpSp>
      <p:grpSp>
        <p:nvGrpSpPr>
          <p:cNvPr id="65" name="Group 13">
            <a:extLst>
              <a:ext uri="{FF2B5EF4-FFF2-40B4-BE49-F238E27FC236}">
                <a16:creationId xmlns:a16="http://schemas.microsoft.com/office/drawing/2014/main" id="{C8359DD4-57C0-3D7F-EDBF-41A5C362067E}"/>
              </a:ext>
            </a:extLst>
          </p:cNvPr>
          <p:cNvGrpSpPr/>
          <p:nvPr/>
        </p:nvGrpSpPr>
        <p:grpSpPr>
          <a:xfrm>
            <a:off x="1295400" y="5538313"/>
            <a:ext cx="3631518" cy="1358192"/>
            <a:chOff x="0" y="0"/>
            <a:chExt cx="16727126" cy="2057400"/>
          </a:xfrm>
        </p:grpSpPr>
        <p:grpSp>
          <p:nvGrpSpPr>
            <p:cNvPr id="66" name="Group 14">
              <a:extLst>
                <a:ext uri="{FF2B5EF4-FFF2-40B4-BE49-F238E27FC236}">
                  <a16:creationId xmlns:a16="http://schemas.microsoft.com/office/drawing/2014/main" id="{17CC1F9A-EA26-CEE0-C77B-AE9134E5CCDE}"/>
                </a:ext>
              </a:extLst>
            </p:cNvPr>
            <p:cNvGrpSpPr/>
            <p:nvPr/>
          </p:nvGrpSpPr>
          <p:grpSpPr>
            <a:xfrm>
              <a:off x="0" y="0"/>
              <a:ext cx="16727126" cy="2057400"/>
              <a:chOff x="0" y="0"/>
              <a:chExt cx="3304124" cy="406400"/>
            </a:xfrm>
          </p:grpSpPr>
          <p:sp>
            <p:nvSpPr>
              <p:cNvPr id="68" name="Freeform 15">
                <a:extLst>
                  <a:ext uri="{FF2B5EF4-FFF2-40B4-BE49-F238E27FC236}">
                    <a16:creationId xmlns:a16="http://schemas.microsoft.com/office/drawing/2014/main" id="{7813E7BB-A703-E723-CCE7-2F51ABA0D057}"/>
                  </a:ext>
                </a:extLst>
              </p:cNvPr>
              <p:cNvSpPr/>
              <p:nvPr/>
            </p:nvSpPr>
            <p:spPr>
              <a:xfrm>
                <a:off x="0" y="0"/>
                <a:ext cx="3304124" cy="406400"/>
              </a:xfrm>
              <a:prstGeom prst="rect">
                <a:avLst/>
              </a:prstGeom>
              <a:solidFill>
                <a:srgbClr val="E1875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9" name="TextBox 16">
                <a:extLst>
                  <a:ext uri="{FF2B5EF4-FFF2-40B4-BE49-F238E27FC236}">
                    <a16:creationId xmlns:a16="http://schemas.microsoft.com/office/drawing/2014/main" id="{B2279018-5F0D-6A6A-3CE4-B29890F0F5B8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3189824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67" name="TextBox 17">
              <a:extLst>
                <a:ext uri="{FF2B5EF4-FFF2-40B4-BE49-F238E27FC236}">
                  <a16:creationId xmlns:a16="http://schemas.microsoft.com/office/drawing/2014/main" id="{4DEE4D2C-A0FC-E7EC-DB6D-4B2DD1BB48C0}"/>
                </a:ext>
              </a:extLst>
            </p:cNvPr>
            <p:cNvSpPr txBox="1"/>
            <p:nvPr/>
          </p:nvSpPr>
          <p:spPr>
            <a:xfrm>
              <a:off x="2298203" y="530749"/>
              <a:ext cx="12115828" cy="789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b="1" dirty="0">
                  <a:solidFill>
                    <a:srgbClr val="FFFFFF"/>
                  </a:solidFill>
                  <a:latin typeface="Now Bold"/>
                  <a:ea typeface="Now Bold"/>
                  <a:cs typeface="Now Bold"/>
                  <a:sym typeface="Now Bold"/>
                </a:rPr>
                <a:t>Legislation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6FF3347D-5776-4DDA-E8AB-D6CB92BE6101}"/>
              </a:ext>
            </a:extLst>
          </p:cNvPr>
          <p:cNvSpPr txBox="1"/>
          <p:nvPr/>
        </p:nvSpPr>
        <p:spPr>
          <a:xfrm>
            <a:off x="5555306" y="6641880"/>
            <a:ext cx="3390022" cy="85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80"/>
              </a:lnSpc>
            </a:pPr>
            <a:r>
              <a:rPr lang="en-US" sz="18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>
              <a:lnSpc>
                <a:spcPts val="3080"/>
              </a:lnSpc>
            </a:pPr>
            <a:r>
              <a:rPr lang="en-US" sz="18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BBF3F3F-BD25-4DB8-EC89-D5444D15A9FF}"/>
              </a:ext>
            </a:extLst>
          </p:cNvPr>
          <p:cNvSpPr txBox="1"/>
          <p:nvPr/>
        </p:nvSpPr>
        <p:spPr>
          <a:xfrm>
            <a:off x="8535132" y="5641674"/>
            <a:ext cx="3793288" cy="1254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1800" dirty="0">
                <a:solidFill>
                  <a:srgbClr val="004AAD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Health and Safety at Work </a:t>
            </a:r>
          </a:p>
          <a:p>
            <a:pPr>
              <a:lnSpc>
                <a:spcPts val="3080"/>
              </a:lnSpc>
            </a:pPr>
            <a:r>
              <a:rPr lang="en-US" sz="1800" dirty="0">
                <a:solidFill>
                  <a:srgbClr val="004AAD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Promoting inclusion and equality</a:t>
            </a:r>
          </a:p>
          <a:p>
            <a:pPr algn="l">
              <a:lnSpc>
                <a:spcPts val="3080"/>
              </a:lnSpc>
            </a:pPr>
            <a:endParaRPr lang="en-US" sz="1800" b="1" dirty="0">
              <a:solidFill>
                <a:srgbClr val="004AAD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DE72FA-C3E2-C129-9795-F709BDFAECB5}"/>
              </a:ext>
            </a:extLst>
          </p:cNvPr>
          <p:cNvSpPr txBox="1"/>
          <p:nvPr/>
        </p:nvSpPr>
        <p:spPr>
          <a:xfrm>
            <a:off x="12869513" y="5601978"/>
            <a:ext cx="3244571" cy="85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dirty="0">
                <a:solidFill>
                  <a:srgbClr val="004AAD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Enforcement/infringements</a:t>
            </a:r>
            <a:endParaRPr lang="en-US" sz="1800" dirty="0">
              <a:solidFill>
                <a:srgbClr val="004AAD"/>
              </a:solidFill>
              <a:latin typeface="Now" panose="020B0604020202020204" charset="0"/>
              <a:ea typeface="Now Bold"/>
              <a:cs typeface="Now Bold"/>
              <a:sym typeface="Now Bold"/>
            </a:endParaRPr>
          </a:p>
          <a:p>
            <a:pPr algn="l">
              <a:lnSpc>
                <a:spcPts val="3080"/>
              </a:lnSpc>
            </a:pPr>
            <a:endParaRPr lang="en-US" sz="1800" b="1" dirty="0">
              <a:solidFill>
                <a:srgbClr val="004AAD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60B250-7CCD-E6FC-E88A-5FD6092EC6EA}"/>
              </a:ext>
            </a:extLst>
          </p:cNvPr>
          <p:cNvGrpSpPr/>
          <p:nvPr/>
        </p:nvGrpSpPr>
        <p:grpSpPr>
          <a:xfrm>
            <a:off x="1293783" y="7110332"/>
            <a:ext cx="15298602" cy="684151"/>
            <a:chOff x="1028701" y="5143500"/>
            <a:chExt cx="3793288" cy="1543050"/>
          </a:xfrm>
          <a:solidFill>
            <a:schemeClr val="accent3">
              <a:lumMod val="75000"/>
            </a:schemeClr>
          </a:solidFill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43641F48-943F-4EF9-2C05-302C0D1ACE0E}"/>
                </a:ext>
              </a:extLst>
            </p:cNvPr>
            <p:cNvSpPr/>
            <p:nvPr/>
          </p:nvSpPr>
          <p:spPr>
            <a:xfrm>
              <a:off x="1028701" y="5143500"/>
              <a:ext cx="3793288" cy="1543050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CA0CAD88-58AA-581B-65B2-E800E9403236}"/>
                </a:ext>
              </a:extLst>
            </p:cNvPr>
            <p:cNvSpPr txBox="1"/>
            <p:nvPr/>
          </p:nvSpPr>
          <p:spPr>
            <a:xfrm>
              <a:off x="1359735" y="5221727"/>
              <a:ext cx="3131221" cy="128420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Now Bold"/>
                  <a:ea typeface="Now Bold"/>
                  <a:cs typeface="Now Bold"/>
                  <a:sym typeface="Now Bold"/>
                </a:rPr>
                <a:t>Social Dialogue</a:t>
              </a:r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6F0B5BB1-E910-20EC-35EB-FE57E9D4CCEB}"/>
              </a:ext>
            </a:extLst>
          </p:cNvPr>
          <p:cNvGrpSpPr/>
          <p:nvPr/>
        </p:nvGrpSpPr>
        <p:grpSpPr>
          <a:xfrm>
            <a:off x="5170424" y="4671019"/>
            <a:ext cx="9565025" cy="595503"/>
            <a:chOff x="14360810" y="-1970299"/>
            <a:chExt cx="14360810" cy="974759"/>
          </a:xfrm>
          <a:solidFill>
            <a:srgbClr val="1C88CF"/>
          </a:solidFill>
        </p:grpSpPr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0EBBAD3-8277-FB13-43CA-DAC85894087D}"/>
                </a:ext>
              </a:extLst>
            </p:cNvPr>
            <p:cNvSpPr/>
            <p:nvPr/>
          </p:nvSpPr>
          <p:spPr>
            <a:xfrm>
              <a:off x="14360810" y="-1970299"/>
              <a:ext cx="14360810" cy="974759"/>
            </a:xfrm>
            <a:custGeom>
              <a:avLst/>
              <a:gdLst/>
              <a:ahLst/>
              <a:cxnLst/>
              <a:rect l="l" t="t" r="r" b="b"/>
              <a:pathLst>
                <a:path w="3944780" h="267757">
                  <a:moveTo>
                    <a:pt x="10782" y="0"/>
                  </a:moveTo>
                  <a:lnTo>
                    <a:pt x="3933998" y="0"/>
                  </a:lnTo>
                  <a:cubicBezTo>
                    <a:pt x="3939953" y="0"/>
                    <a:pt x="3944780" y="4827"/>
                    <a:pt x="3944780" y="10782"/>
                  </a:cubicBezTo>
                  <a:lnTo>
                    <a:pt x="3944780" y="256975"/>
                  </a:lnTo>
                  <a:cubicBezTo>
                    <a:pt x="3944780" y="259835"/>
                    <a:pt x="3943644" y="262577"/>
                    <a:pt x="3941622" y="264599"/>
                  </a:cubicBezTo>
                  <a:cubicBezTo>
                    <a:pt x="3939600" y="266621"/>
                    <a:pt x="3936858" y="267757"/>
                    <a:pt x="3933998" y="267757"/>
                  </a:cubicBezTo>
                  <a:lnTo>
                    <a:pt x="10782" y="267757"/>
                  </a:lnTo>
                  <a:cubicBezTo>
                    <a:pt x="4827" y="267757"/>
                    <a:pt x="0" y="262930"/>
                    <a:pt x="0" y="256975"/>
                  </a:cubicBezTo>
                  <a:lnTo>
                    <a:pt x="0" y="10782"/>
                  </a:lnTo>
                  <a:cubicBezTo>
                    <a:pt x="0" y="4827"/>
                    <a:pt x="4827" y="0"/>
                    <a:pt x="10782" y="0"/>
                  </a:cubicBez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AEF04BFD-9FDB-72A9-CE6C-3F1FCC329423}"/>
                </a:ext>
              </a:extLst>
            </p:cNvPr>
            <p:cNvSpPr txBox="1"/>
            <p:nvPr/>
          </p:nvSpPr>
          <p:spPr>
            <a:xfrm>
              <a:off x="14831133" y="-1834269"/>
              <a:ext cx="13449441" cy="59825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5"/>
                </a:lnSpc>
              </a:pPr>
              <a:r>
                <a:rPr lang="en-US" sz="2000" b="1" dirty="0">
                  <a:solidFill>
                    <a:srgbClr val="FED774"/>
                  </a:solidFill>
                  <a:latin typeface="Now Bold"/>
                  <a:ea typeface="Now Bold"/>
                  <a:cs typeface="Now Bold"/>
                  <a:sym typeface="Now Bold"/>
                </a:rPr>
                <a:t>European </a:t>
              </a:r>
              <a:r>
                <a:rPr lang="en-US" sz="2000" b="1" dirty="0" err="1">
                  <a:solidFill>
                    <a:srgbClr val="FED774"/>
                  </a:solidFill>
                  <a:latin typeface="Now Bold"/>
                  <a:ea typeface="Now Bold"/>
                  <a:cs typeface="Now Bold"/>
                  <a:sym typeface="Now Bold"/>
                </a:rPr>
                <a:t>Globalisation</a:t>
              </a:r>
              <a:r>
                <a:rPr lang="en-US" sz="2000" b="1" dirty="0">
                  <a:solidFill>
                    <a:srgbClr val="FED774"/>
                  </a:solidFill>
                  <a:latin typeface="Now Bold"/>
                  <a:ea typeface="Now Bold"/>
                  <a:cs typeface="Now Bold"/>
                  <a:sym typeface="Now Bold"/>
                </a:rPr>
                <a:t> Adjustment Fund for Displaced Workers 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49B4BF4-BCB3-B6F5-92C9-C001AF2A34EF}"/>
              </a:ext>
            </a:extLst>
          </p:cNvPr>
          <p:cNvSpPr txBox="1"/>
          <p:nvPr/>
        </p:nvSpPr>
        <p:spPr>
          <a:xfrm>
            <a:off x="5170424" y="5568895"/>
            <a:ext cx="3588694" cy="1253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80"/>
              </a:lnSpc>
            </a:pPr>
            <a:r>
              <a:rPr lang="en-US" dirty="0">
                <a:solidFill>
                  <a:srgbClr val="004AAD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Working conditions</a:t>
            </a:r>
            <a:endParaRPr lang="en-US" sz="1800" dirty="0">
              <a:solidFill>
                <a:srgbClr val="004AAD"/>
              </a:solidFill>
              <a:latin typeface="Now" panose="020B0604020202020204" charset="0"/>
              <a:ea typeface="Now Bold"/>
              <a:cs typeface="Now Bold"/>
              <a:sym typeface="Now Bold"/>
            </a:endParaRPr>
          </a:p>
          <a:p>
            <a:pPr>
              <a:lnSpc>
                <a:spcPts val="3080"/>
              </a:lnSpc>
            </a:pPr>
            <a:r>
              <a:rPr lang="en-US" sz="1800" dirty="0">
                <a:solidFill>
                  <a:srgbClr val="004AAD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Free movement of workers</a:t>
            </a:r>
          </a:p>
          <a:p>
            <a:pPr>
              <a:lnSpc>
                <a:spcPts val="3080"/>
              </a:lnSpc>
            </a:pPr>
            <a:r>
              <a:rPr lang="en-US" sz="1800" dirty="0">
                <a:solidFill>
                  <a:srgbClr val="004AAD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Future of work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10037" y="5834546"/>
            <a:ext cx="4114708" cy="2736281"/>
          </a:xfrm>
          <a:custGeom>
            <a:avLst/>
            <a:gdLst/>
            <a:ahLst/>
            <a:cxnLst/>
            <a:rect l="l" t="t" r="r" b="b"/>
            <a:pathLst>
              <a:path w="4114708" h="2736281">
                <a:moveTo>
                  <a:pt x="0" y="0"/>
                </a:moveTo>
                <a:lnTo>
                  <a:pt x="4114707" y="0"/>
                </a:lnTo>
                <a:lnTo>
                  <a:pt x="4114707" y="2736280"/>
                </a:lnTo>
                <a:lnTo>
                  <a:pt x="0" y="2736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9024744" y="3032534"/>
            <a:ext cx="4114708" cy="2746567"/>
          </a:xfrm>
          <a:custGeom>
            <a:avLst/>
            <a:gdLst/>
            <a:ahLst/>
            <a:cxnLst/>
            <a:rect l="l" t="t" r="r" b="b"/>
            <a:pathLst>
              <a:path w="4114708" h="2746567">
                <a:moveTo>
                  <a:pt x="0" y="0"/>
                </a:moveTo>
                <a:lnTo>
                  <a:pt x="4114708" y="0"/>
                </a:lnTo>
                <a:lnTo>
                  <a:pt x="4114708" y="2746568"/>
                </a:lnTo>
                <a:lnTo>
                  <a:pt x="0" y="2746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9066965" y="5869376"/>
            <a:ext cx="4072487" cy="2701450"/>
          </a:xfrm>
          <a:custGeom>
            <a:avLst/>
            <a:gdLst/>
            <a:ahLst/>
            <a:cxnLst/>
            <a:rect l="l" t="t" r="r" b="b"/>
            <a:pathLst>
              <a:path w="4072487" h="2701450">
                <a:moveTo>
                  <a:pt x="0" y="0"/>
                </a:moveTo>
                <a:lnTo>
                  <a:pt x="4072487" y="0"/>
                </a:lnTo>
                <a:lnTo>
                  <a:pt x="4072487" y="2701450"/>
                </a:lnTo>
                <a:lnTo>
                  <a:pt x="0" y="2701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4910037" y="3032534"/>
            <a:ext cx="4052226" cy="2704861"/>
          </a:xfrm>
          <a:custGeom>
            <a:avLst/>
            <a:gdLst/>
            <a:ahLst/>
            <a:cxnLst/>
            <a:rect l="l" t="t" r="r" b="b"/>
            <a:pathLst>
              <a:path w="4052226" h="2704861">
                <a:moveTo>
                  <a:pt x="0" y="0"/>
                </a:moveTo>
                <a:lnTo>
                  <a:pt x="4052226" y="0"/>
                </a:lnTo>
                <a:lnTo>
                  <a:pt x="4052226" y="2704861"/>
                </a:lnTo>
                <a:lnTo>
                  <a:pt x="0" y="2704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6" name="Group 6"/>
          <p:cNvGrpSpPr/>
          <p:nvPr/>
        </p:nvGrpSpPr>
        <p:grpSpPr>
          <a:xfrm>
            <a:off x="5746952" y="5201407"/>
            <a:ext cx="6555586" cy="1071976"/>
            <a:chOff x="0" y="0"/>
            <a:chExt cx="812800" cy="1329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32910"/>
            </a:xfrm>
            <a:custGeom>
              <a:avLst/>
              <a:gdLst/>
              <a:ahLst/>
              <a:cxnLst/>
              <a:rect l="l" t="t" r="r" b="b"/>
              <a:pathLst>
                <a:path w="812800" h="132910">
                  <a:moveTo>
                    <a:pt x="66455" y="0"/>
                  </a:moveTo>
                  <a:lnTo>
                    <a:pt x="746345" y="0"/>
                  </a:lnTo>
                  <a:cubicBezTo>
                    <a:pt x="763970" y="0"/>
                    <a:pt x="780873" y="7001"/>
                    <a:pt x="793336" y="19464"/>
                  </a:cubicBezTo>
                  <a:cubicBezTo>
                    <a:pt x="805799" y="31927"/>
                    <a:pt x="812800" y="48830"/>
                    <a:pt x="812800" y="66455"/>
                  </a:cubicBezTo>
                  <a:lnTo>
                    <a:pt x="812800" y="66455"/>
                  </a:lnTo>
                  <a:cubicBezTo>
                    <a:pt x="812800" y="84080"/>
                    <a:pt x="805799" y="100983"/>
                    <a:pt x="793336" y="113446"/>
                  </a:cubicBezTo>
                  <a:cubicBezTo>
                    <a:pt x="780873" y="125908"/>
                    <a:pt x="763970" y="132910"/>
                    <a:pt x="746345" y="132910"/>
                  </a:cubicBezTo>
                  <a:lnTo>
                    <a:pt x="66455" y="132910"/>
                  </a:lnTo>
                  <a:cubicBezTo>
                    <a:pt x="48830" y="132910"/>
                    <a:pt x="31927" y="125908"/>
                    <a:pt x="19464" y="113446"/>
                  </a:cubicBezTo>
                  <a:cubicBezTo>
                    <a:pt x="7001" y="100983"/>
                    <a:pt x="0" y="84080"/>
                    <a:pt x="0" y="66455"/>
                  </a:cubicBezTo>
                  <a:lnTo>
                    <a:pt x="0" y="66455"/>
                  </a:lnTo>
                  <a:cubicBezTo>
                    <a:pt x="0" y="48830"/>
                    <a:pt x="7001" y="31927"/>
                    <a:pt x="19464" y="19464"/>
                  </a:cubicBezTo>
                  <a:cubicBezTo>
                    <a:pt x="31927" y="7001"/>
                    <a:pt x="48830" y="0"/>
                    <a:pt x="66455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812800" cy="123385"/>
            </a:xfrm>
            <a:prstGeom prst="rect">
              <a:avLst/>
            </a:prstGeom>
          </p:spPr>
          <p:txBody>
            <a:bodyPr lIns="42904" tIns="42904" rIns="42904" bIns="42904" rtlCol="0" anchor="ctr"/>
            <a:lstStyle/>
            <a:p>
              <a:pPr algn="ctr">
                <a:lnSpc>
                  <a:spcPts val="2553"/>
                </a:lnSpc>
              </a:pPr>
              <a:r>
                <a:rPr lang="en-US" sz="2300" b="1">
                  <a:solidFill>
                    <a:srgbClr val="FFFFFF"/>
                  </a:solidFill>
                  <a:latin typeface="Now Bold"/>
                  <a:ea typeface="Now Bold"/>
                  <a:cs typeface="Now Bold"/>
                  <a:sym typeface="Now Bold"/>
                </a:rPr>
                <a:t>Social Dimension of the EU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71600" y="735090"/>
            <a:ext cx="13194131" cy="72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sz="50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What do we do? </a:t>
            </a:r>
            <a:r>
              <a:rPr lang="en-US" sz="50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The legislation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9245" y="2984909"/>
            <a:ext cx="3218276" cy="116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Worker’s rights</a:t>
            </a:r>
          </a:p>
          <a:p>
            <a:pPr algn="r">
              <a:lnSpc>
                <a:spcPts val="3080"/>
              </a:lnSpc>
            </a:pPr>
            <a:r>
              <a:rPr lang="en-US" sz="22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Free movement of workers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9245" y="5896894"/>
            <a:ext cx="3218276" cy="116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Future of work </a:t>
            </a:r>
          </a:p>
          <a:p>
            <a:pPr algn="r">
              <a:lnSpc>
                <a:spcPts val="3080"/>
              </a:lnSpc>
            </a:pPr>
            <a:r>
              <a:rPr lang="en-US" sz="22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Right to disconnect and telework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26497" y="2984909"/>
            <a:ext cx="3943513" cy="77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Health and Safety at Work </a:t>
            </a:r>
          </a:p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Working conditions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26497" y="5896894"/>
            <a:ext cx="3570889" cy="77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Promoting inclusion and equality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786F12-1A1C-3CCD-4281-7232414E27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910242" y="2646206"/>
            <a:ext cx="4016380" cy="5981489"/>
          </a:xfrm>
          <a:custGeom>
            <a:avLst/>
            <a:gdLst/>
            <a:ahLst/>
            <a:cxnLst/>
            <a:rect l="l" t="t" r="r" b="b"/>
            <a:pathLst>
              <a:path w="1404463" h="1135747">
                <a:moveTo>
                  <a:pt x="1280002" y="1135746"/>
                </a:moveTo>
                <a:lnTo>
                  <a:pt x="124460" y="1135746"/>
                </a:lnTo>
                <a:cubicBezTo>
                  <a:pt x="55880" y="1135746"/>
                  <a:pt x="0" y="1079867"/>
                  <a:pt x="0" y="101128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280002" y="0"/>
                </a:lnTo>
                <a:cubicBezTo>
                  <a:pt x="1348582" y="0"/>
                  <a:pt x="1404463" y="55880"/>
                  <a:pt x="1404463" y="124460"/>
                </a:cubicBezTo>
                <a:lnTo>
                  <a:pt x="1404463" y="1011287"/>
                </a:lnTo>
                <a:cubicBezTo>
                  <a:pt x="1404463" y="1079867"/>
                  <a:pt x="1348582" y="1135747"/>
                  <a:pt x="1280002" y="1135747"/>
                </a:cubicBezTo>
                <a:close/>
              </a:path>
            </a:pathLst>
          </a:custGeom>
          <a:solidFill>
            <a:srgbClr val="EDF0F2"/>
          </a:solidFill>
        </p:spPr>
        <p:txBody>
          <a:bodyPr/>
          <a:lstStyle/>
          <a:p>
            <a:endParaRPr lang="fr-BE" dirty="0"/>
          </a:p>
          <a:p>
            <a:endParaRPr lang="fr-BE" dirty="0"/>
          </a:p>
          <a:p>
            <a:endParaRPr lang="en-IE" dirty="0"/>
          </a:p>
        </p:txBody>
      </p:sp>
      <p:grpSp>
        <p:nvGrpSpPr>
          <p:cNvPr id="7" name="Group 7"/>
          <p:cNvGrpSpPr/>
          <p:nvPr/>
        </p:nvGrpSpPr>
        <p:grpSpPr>
          <a:xfrm>
            <a:off x="12768064" y="1485900"/>
            <a:ext cx="4300736" cy="1495692"/>
            <a:chOff x="0" y="-125408"/>
            <a:chExt cx="5734315" cy="199425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-125408"/>
              <a:ext cx="5734315" cy="1994256"/>
              <a:chOff x="0" y="-38100"/>
              <a:chExt cx="1742140" cy="60587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42140" cy="567774"/>
              </a:xfrm>
              <a:custGeom>
                <a:avLst/>
                <a:gdLst/>
                <a:ahLst/>
                <a:cxnLst/>
                <a:rect l="l" t="t" r="r" b="b"/>
                <a:pathLst>
                  <a:path w="1742140" h="567774">
                    <a:moveTo>
                      <a:pt x="24414" y="0"/>
                    </a:moveTo>
                    <a:lnTo>
                      <a:pt x="1717726" y="0"/>
                    </a:lnTo>
                    <a:cubicBezTo>
                      <a:pt x="1731210" y="0"/>
                      <a:pt x="1742140" y="10931"/>
                      <a:pt x="1742140" y="24414"/>
                    </a:cubicBezTo>
                    <a:lnTo>
                      <a:pt x="1742140" y="543360"/>
                    </a:lnTo>
                    <a:cubicBezTo>
                      <a:pt x="1742140" y="549835"/>
                      <a:pt x="1739568" y="556045"/>
                      <a:pt x="1734990" y="560624"/>
                    </a:cubicBezTo>
                    <a:cubicBezTo>
                      <a:pt x="1730411" y="565202"/>
                      <a:pt x="1724201" y="567774"/>
                      <a:pt x="1717726" y="567774"/>
                    </a:cubicBezTo>
                    <a:lnTo>
                      <a:pt x="24414" y="567774"/>
                    </a:lnTo>
                    <a:cubicBezTo>
                      <a:pt x="10931" y="567774"/>
                      <a:pt x="0" y="556844"/>
                      <a:pt x="0" y="543360"/>
                    </a:cubicBezTo>
                    <a:lnTo>
                      <a:pt x="0" y="24414"/>
                    </a:lnTo>
                    <a:cubicBezTo>
                      <a:pt x="0" y="10931"/>
                      <a:pt x="10931" y="0"/>
                      <a:pt x="24414" y="0"/>
                    </a:cubicBezTo>
                    <a:close/>
                  </a:path>
                </a:pathLst>
              </a:custGeom>
              <a:solidFill>
                <a:srgbClr val="004AA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742140" cy="605874"/>
              </a:xfrm>
              <a:prstGeom prst="rect">
                <a:avLst/>
              </a:prstGeom>
            </p:spPr>
            <p:txBody>
              <a:bodyPr lIns="42284" tIns="42284" rIns="42284" bIns="4228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63575" y="649413"/>
              <a:ext cx="5370402" cy="492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5"/>
                </a:lnSpc>
              </a:pPr>
              <a:r>
                <a:rPr lang="en-US" sz="2110" b="1" dirty="0">
                  <a:solidFill>
                    <a:srgbClr val="FED774"/>
                  </a:solidFill>
                  <a:latin typeface="Now Bold"/>
                  <a:ea typeface="Now Bold"/>
                  <a:cs typeface="Now Bold"/>
                  <a:sym typeface="Now Bold"/>
                </a:rPr>
                <a:t>Cohesion Fund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7639" y="6843627"/>
            <a:ext cx="10770607" cy="731069"/>
            <a:chOff x="0" y="0"/>
            <a:chExt cx="14360809" cy="97475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4360809" cy="974759"/>
              <a:chOff x="0" y="0"/>
              <a:chExt cx="3944780" cy="26775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944780" cy="267757"/>
              </a:xfrm>
              <a:custGeom>
                <a:avLst/>
                <a:gdLst/>
                <a:ahLst/>
                <a:cxnLst/>
                <a:rect l="l" t="t" r="r" b="b"/>
                <a:pathLst>
                  <a:path w="3944780" h="267757">
                    <a:moveTo>
                      <a:pt x="10782" y="0"/>
                    </a:moveTo>
                    <a:lnTo>
                      <a:pt x="3933998" y="0"/>
                    </a:lnTo>
                    <a:cubicBezTo>
                      <a:pt x="3939953" y="0"/>
                      <a:pt x="3944780" y="4827"/>
                      <a:pt x="3944780" y="10782"/>
                    </a:cubicBezTo>
                    <a:lnTo>
                      <a:pt x="3944780" y="256975"/>
                    </a:lnTo>
                    <a:cubicBezTo>
                      <a:pt x="3944780" y="259835"/>
                      <a:pt x="3943644" y="262577"/>
                      <a:pt x="3941622" y="264599"/>
                    </a:cubicBezTo>
                    <a:cubicBezTo>
                      <a:pt x="3939600" y="266621"/>
                      <a:pt x="3936858" y="267757"/>
                      <a:pt x="3933998" y="267757"/>
                    </a:cubicBezTo>
                    <a:lnTo>
                      <a:pt x="10782" y="267757"/>
                    </a:lnTo>
                    <a:cubicBezTo>
                      <a:pt x="4827" y="267757"/>
                      <a:pt x="0" y="262930"/>
                      <a:pt x="0" y="256975"/>
                    </a:cubicBezTo>
                    <a:lnTo>
                      <a:pt x="0" y="10782"/>
                    </a:lnTo>
                    <a:cubicBezTo>
                      <a:pt x="0" y="4827"/>
                      <a:pt x="4827" y="0"/>
                      <a:pt x="10782" y="0"/>
                    </a:cubicBezTo>
                    <a:close/>
                  </a:path>
                </a:pathLst>
              </a:custGeom>
              <a:solidFill>
                <a:srgbClr val="004AA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3944780" cy="305857"/>
              </a:xfrm>
              <a:prstGeom prst="rect">
                <a:avLst/>
              </a:prstGeom>
            </p:spPr>
            <p:txBody>
              <a:bodyPr lIns="42284" tIns="42284" rIns="42284" bIns="4228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55684" y="215765"/>
              <a:ext cx="13449440" cy="505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334" b="1" dirty="0">
                  <a:solidFill>
                    <a:srgbClr val="FED774"/>
                  </a:solidFill>
                  <a:latin typeface="Now Bold"/>
                  <a:ea typeface="Now Bold"/>
                  <a:cs typeface="Now Bold"/>
                  <a:sym typeface="Now Bold"/>
                </a:rPr>
                <a:t>European Social Fund Plus (ESF+)*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3973084"/>
            <a:ext cx="3113900" cy="2518117"/>
            <a:chOff x="0" y="0"/>
            <a:chExt cx="1404462" cy="11357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04463" cy="1135747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656746" y="3487231"/>
            <a:ext cx="971707" cy="97170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B5D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3862070" y="3707283"/>
            <a:ext cx="561059" cy="531604"/>
          </a:xfrm>
          <a:custGeom>
            <a:avLst/>
            <a:gdLst/>
            <a:ahLst/>
            <a:cxnLst/>
            <a:rect l="l" t="t" r="r" b="b"/>
            <a:pathLst>
              <a:path w="561059" h="531604">
                <a:moveTo>
                  <a:pt x="0" y="0"/>
                </a:moveTo>
                <a:lnTo>
                  <a:pt x="561059" y="0"/>
                </a:lnTo>
                <a:lnTo>
                  <a:pt x="561059" y="531603"/>
                </a:lnTo>
                <a:lnTo>
                  <a:pt x="0" y="5316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23" name="Group 23"/>
          <p:cNvGrpSpPr/>
          <p:nvPr/>
        </p:nvGrpSpPr>
        <p:grpSpPr>
          <a:xfrm>
            <a:off x="4857053" y="3952953"/>
            <a:ext cx="3113900" cy="2518117"/>
            <a:chOff x="0" y="0"/>
            <a:chExt cx="1404462" cy="113574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04463" cy="1135747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485100" y="3467100"/>
            <a:ext cx="971707" cy="97170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9BFB3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7642478" y="3734107"/>
            <a:ext cx="656951" cy="437693"/>
          </a:xfrm>
          <a:custGeom>
            <a:avLst/>
            <a:gdLst/>
            <a:ahLst/>
            <a:cxnLst/>
            <a:rect l="l" t="t" r="r" b="b"/>
            <a:pathLst>
              <a:path w="656951" h="437693">
                <a:moveTo>
                  <a:pt x="0" y="0"/>
                </a:moveTo>
                <a:lnTo>
                  <a:pt x="656951" y="0"/>
                </a:lnTo>
                <a:lnTo>
                  <a:pt x="656951" y="437693"/>
                </a:lnTo>
                <a:lnTo>
                  <a:pt x="0" y="437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29" name="Group 29"/>
          <p:cNvGrpSpPr/>
          <p:nvPr/>
        </p:nvGrpSpPr>
        <p:grpSpPr>
          <a:xfrm>
            <a:off x="8594346" y="3952953"/>
            <a:ext cx="3113900" cy="2518117"/>
            <a:chOff x="0" y="0"/>
            <a:chExt cx="1404462" cy="113574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404463" cy="1135747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222392" y="3467100"/>
            <a:ext cx="971707" cy="971707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7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1426881" y="3604996"/>
            <a:ext cx="562729" cy="688353"/>
          </a:xfrm>
          <a:custGeom>
            <a:avLst/>
            <a:gdLst/>
            <a:ahLst/>
            <a:cxnLst/>
            <a:rect l="l" t="t" r="r" b="b"/>
            <a:pathLst>
              <a:path w="562729" h="688353">
                <a:moveTo>
                  <a:pt x="0" y="0"/>
                </a:moveTo>
                <a:lnTo>
                  <a:pt x="562729" y="0"/>
                </a:lnTo>
                <a:lnTo>
                  <a:pt x="562729" y="688353"/>
                </a:lnTo>
                <a:lnTo>
                  <a:pt x="0" y="6883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5" name="TextBox 35"/>
          <p:cNvSpPr txBox="1"/>
          <p:nvPr/>
        </p:nvSpPr>
        <p:spPr>
          <a:xfrm>
            <a:off x="1182643" y="867892"/>
            <a:ext cx="11591460" cy="1210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</a:pPr>
            <a:r>
              <a:rPr lang="en-US" sz="42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What do we do? </a:t>
            </a:r>
          </a:p>
          <a:p>
            <a:pPr algn="l">
              <a:lnSpc>
                <a:spcPts val="4662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Money supporting policies and reforms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12769" y="4324398"/>
            <a:ext cx="2649302" cy="177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3"/>
              </a:lnSpc>
            </a:pPr>
            <a:r>
              <a:rPr lang="en-US" sz="2024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Over</a:t>
            </a:r>
            <a:r>
              <a:rPr lang="en-US" sz="2024" b="1" dirty="0">
                <a:solidFill>
                  <a:srgbClr val="FE8B57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024" b="1" dirty="0">
                <a:solidFill>
                  <a:srgbClr val="FE8B57"/>
                </a:solidFill>
                <a:latin typeface="Now Bold"/>
                <a:ea typeface="Now Bold"/>
                <a:cs typeface="Now Bold"/>
                <a:sym typeface="Now Bold"/>
              </a:rPr>
              <a:t>€2 billion</a:t>
            </a:r>
            <a:r>
              <a:rPr lang="en-US" sz="2024" b="1" dirty="0">
                <a:solidFill>
                  <a:srgbClr val="024494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024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per year for </a:t>
            </a:r>
            <a:r>
              <a:rPr lang="en-US" sz="2024" b="1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affordable housing</a:t>
            </a:r>
            <a:r>
              <a:rPr lang="en-US" sz="2024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 and homelessness projects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233099" y="4294742"/>
            <a:ext cx="2287841" cy="178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3"/>
              </a:lnSpc>
            </a:pPr>
            <a:r>
              <a:rPr lang="en-US" sz="2024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Over</a:t>
            </a:r>
            <a:r>
              <a:rPr lang="en-US" sz="2024" b="1">
                <a:solidFill>
                  <a:srgbClr val="024494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024" b="1">
                <a:solidFill>
                  <a:srgbClr val="FE8B57"/>
                </a:solidFill>
                <a:latin typeface="Now Bold"/>
                <a:ea typeface="Now Bold"/>
                <a:cs typeface="Now Bold"/>
                <a:sym typeface="Now Bold"/>
              </a:rPr>
              <a:t>€4 billion</a:t>
            </a:r>
            <a:r>
              <a:rPr lang="en-US" sz="2024" b="1">
                <a:solidFill>
                  <a:srgbClr val="024494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024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per year to </a:t>
            </a:r>
            <a:r>
              <a:rPr lang="en-US" sz="2024" b="1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alleviate poverty and social exclusion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892071" y="4316007"/>
            <a:ext cx="2518450" cy="177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3"/>
              </a:lnSpc>
            </a:pPr>
            <a:r>
              <a:rPr lang="en-US" sz="2024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Over</a:t>
            </a:r>
            <a:r>
              <a:rPr lang="en-US" sz="2024" b="1" dirty="0">
                <a:solidFill>
                  <a:srgbClr val="FE8B57"/>
                </a:solidFill>
                <a:latin typeface="Now Bold"/>
                <a:ea typeface="Now Bold"/>
                <a:cs typeface="Now Bold"/>
                <a:sym typeface="Now Bold"/>
              </a:rPr>
              <a:t> €9 billion</a:t>
            </a:r>
            <a:r>
              <a:rPr lang="en-US" sz="2024" b="1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024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per year for helping </a:t>
            </a:r>
            <a:r>
              <a:rPr lang="en-US" sz="2024" b="1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people develop new skills</a:t>
            </a:r>
            <a:r>
              <a:rPr lang="en-US" sz="2024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 for the modern job market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718131" y="7660421"/>
            <a:ext cx="7209622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*For the period of 2021-2027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3C1323-D07B-E0F8-680C-A35D24590C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  <p:sp>
        <p:nvSpPr>
          <p:cNvPr id="3" name="TextBox 38">
            <a:extLst>
              <a:ext uri="{FF2B5EF4-FFF2-40B4-BE49-F238E27FC236}">
                <a16:creationId xmlns:a16="http://schemas.microsoft.com/office/drawing/2014/main" id="{FE86B4CE-5C98-2FF4-B321-3142E3233891}"/>
              </a:ext>
            </a:extLst>
          </p:cNvPr>
          <p:cNvSpPr txBox="1"/>
          <p:nvPr/>
        </p:nvSpPr>
        <p:spPr>
          <a:xfrm>
            <a:off x="13645420" y="3395445"/>
            <a:ext cx="2518450" cy="393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3"/>
              </a:lnSpc>
            </a:pPr>
            <a:r>
              <a:rPr lang="en-US" sz="2024" b="1" dirty="0">
                <a:solidFill>
                  <a:srgbClr val="FE8B57"/>
                </a:solidFill>
                <a:latin typeface="Now Bold"/>
                <a:ea typeface="Now Bold"/>
                <a:cs typeface="Now Bold"/>
                <a:sym typeface="Now Bold"/>
              </a:rPr>
              <a:t>€42,6 billion</a:t>
            </a:r>
            <a:r>
              <a:rPr lang="en-US" sz="2024" b="1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024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for the period of 2021-2027. This fund aims to </a:t>
            </a:r>
            <a:r>
              <a:rPr lang="en-US" sz="2024" b="1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strengthen the Union's economic, social and territorial cohesion </a:t>
            </a:r>
            <a:r>
              <a:rPr lang="en-US" sz="2024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with a view to promoting sustainable development. 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5">
            <a:extLst>
              <a:ext uri="{FF2B5EF4-FFF2-40B4-BE49-F238E27FC236}">
                <a16:creationId xmlns:a16="http://schemas.microsoft.com/office/drawing/2014/main" id="{0B127A13-3E59-681B-CD40-55D26EE91DD8}"/>
              </a:ext>
            </a:extLst>
          </p:cNvPr>
          <p:cNvSpPr txBox="1"/>
          <p:nvPr/>
        </p:nvSpPr>
        <p:spPr>
          <a:xfrm>
            <a:off x="1182643" y="867892"/>
            <a:ext cx="11591460" cy="6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</a:pPr>
            <a:r>
              <a:rPr lang="en-US" sz="42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COUNTRIES and </a:t>
            </a:r>
            <a:r>
              <a:rPr lang="en-US" sz="4200" b="1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ESF+</a:t>
            </a:r>
            <a:r>
              <a:rPr lang="en-US" sz="42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 &amp; </a:t>
            </a:r>
            <a:r>
              <a:rPr lang="en-US" sz="4200" b="1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Cohesion Fund</a:t>
            </a:r>
            <a:endParaRPr lang="en-US" sz="4200" b="1" dirty="0">
              <a:solidFill>
                <a:srgbClr val="004AAD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pic>
        <p:nvPicPr>
          <p:cNvPr id="6" name="Picture 5" descr="A graph with dots and lines&#10;&#10;Description automatically generated">
            <a:extLst>
              <a:ext uri="{FF2B5EF4-FFF2-40B4-BE49-F238E27FC236}">
                <a16:creationId xmlns:a16="http://schemas.microsoft.com/office/drawing/2014/main" id="{9F84EF6C-089E-07D3-3B90-74871A59C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515" y="1790700"/>
            <a:ext cx="6861040" cy="5676000"/>
          </a:xfrm>
          <a:prstGeom prst="rect">
            <a:avLst/>
          </a:prstGeom>
        </p:spPr>
      </p:pic>
      <p:pic>
        <p:nvPicPr>
          <p:cNvPr id="4" name="Picture 3" descr="A graph with numbers and points&#10;&#10;Description automatically generated">
            <a:extLst>
              <a:ext uri="{FF2B5EF4-FFF2-40B4-BE49-F238E27FC236}">
                <a16:creationId xmlns:a16="http://schemas.microsoft.com/office/drawing/2014/main" id="{563A73D0-857A-8924-B330-1A0C6E1E0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43" y="1790700"/>
            <a:ext cx="6849519" cy="567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C537A7-1C70-F69E-EBF5-51D118551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  <p:sp>
        <p:nvSpPr>
          <p:cNvPr id="5" name="TextBox 38">
            <a:extLst>
              <a:ext uri="{FF2B5EF4-FFF2-40B4-BE49-F238E27FC236}">
                <a16:creationId xmlns:a16="http://schemas.microsoft.com/office/drawing/2014/main" id="{18A8F6C3-B97B-8840-71F4-C5B304739488}"/>
              </a:ext>
            </a:extLst>
          </p:cNvPr>
          <p:cNvSpPr txBox="1"/>
          <p:nvPr/>
        </p:nvSpPr>
        <p:spPr>
          <a:xfrm>
            <a:off x="1182643" y="7964295"/>
            <a:ext cx="14173200" cy="1064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3"/>
              </a:lnSpc>
            </a:pPr>
            <a:r>
              <a:rPr lang="en-US" sz="2024" dirty="0">
                <a:solidFill>
                  <a:srgbClr val="024494"/>
                </a:solidFill>
                <a:latin typeface="Now"/>
                <a:sym typeface="Now Bold"/>
              </a:rPr>
              <a:t>These graphs illustrate the redistribution of EU funds to countries with less developed economies to support their development and reduce economic disparities within the EU (ESF+) and promote economic and social convergence within the EU (Cohesion Fund)</a:t>
            </a:r>
            <a:endParaRPr lang="en-US" sz="2024" dirty="0">
              <a:solidFill>
                <a:srgbClr val="024494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  <p:extLst>
      <p:ext uri="{BB962C8B-B14F-4D97-AF65-F5344CB8AC3E}">
        <p14:creationId xmlns:p14="http://schemas.microsoft.com/office/powerpoint/2010/main" val="167736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313172" y="3695700"/>
            <a:ext cx="6830828" cy="1605074"/>
            <a:chOff x="0" y="0"/>
            <a:chExt cx="2082407" cy="4893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2407" cy="489314"/>
            </a:xfrm>
            <a:custGeom>
              <a:avLst/>
              <a:gdLst/>
              <a:ahLst/>
              <a:cxnLst/>
              <a:rect l="l" t="t" r="r" b="b"/>
              <a:pathLst>
                <a:path w="2082407" h="489314">
                  <a:moveTo>
                    <a:pt x="17001" y="0"/>
                  </a:moveTo>
                  <a:lnTo>
                    <a:pt x="2065407" y="0"/>
                  </a:lnTo>
                  <a:cubicBezTo>
                    <a:pt x="2069916" y="0"/>
                    <a:pt x="2074240" y="1791"/>
                    <a:pt x="2077428" y="4979"/>
                  </a:cubicBezTo>
                  <a:cubicBezTo>
                    <a:pt x="2080616" y="8168"/>
                    <a:pt x="2082407" y="12492"/>
                    <a:pt x="2082407" y="17001"/>
                  </a:cubicBezTo>
                  <a:lnTo>
                    <a:pt x="2082407" y="472313"/>
                  </a:lnTo>
                  <a:cubicBezTo>
                    <a:pt x="2082407" y="476822"/>
                    <a:pt x="2080616" y="481146"/>
                    <a:pt x="2077428" y="484334"/>
                  </a:cubicBezTo>
                  <a:cubicBezTo>
                    <a:pt x="2074240" y="487523"/>
                    <a:pt x="2069916" y="489314"/>
                    <a:pt x="2065407" y="489314"/>
                  </a:cubicBezTo>
                  <a:lnTo>
                    <a:pt x="17001" y="489314"/>
                  </a:lnTo>
                  <a:cubicBezTo>
                    <a:pt x="12492" y="489314"/>
                    <a:pt x="8168" y="487523"/>
                    <a:pt x="4979" y="484334"/>
                  </a:cubicBezTo>
                  <a:cubicBezTo>
                    <a:pt x="1791" y="481146"/>
                    <a:pt x="0" y="476822"/>
                    <a:pt x="0" y="472313"/>
                  </a:cubicBezTo>
                  <a:lnTo>
                    <a:pt x="0" y="17001"/>
                  </a:lnTo>
                  <a:cubicBezTo>
                    <a:pt x="0" y="12492"/>
                    <a:pt x="1791" y="8168"/>
                    <a:pt x="4979" y="4979"/>
                  </a:cubicBezTo>
                  <a:cubicBezTo>
                    <a:pt x="8168" y="1791"/>
                    <a:pt x="12492" y="0"/>
                    <a:pt x="17001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0786"/>
              <a:ext cx="2082407" cy="468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674211" y="3317755"/>
            <a:ext cx="4190636" cy="866729"/>
            <a:chOff x="0" y="0"/>
            <a:chExt cx="1277534" cy="2642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7534" cy="264226"/>
            </a:xfrm>
            <a:custGeom>
              <a:avLst/>
              <a:gdLst/>
              <a:ahLst/>
              <a:cxnLst/>
              <a:rect l="l" t="t" r="r" b="b"/>
              <a:pathLst>
                <a:path w="1277534" h="264226">
                  <a:moveTo>
                    <a:pt x="27711" y="0"/>
                  </a:moveTo>
                  <a:lnTo>
                    <a:pt x="1249822" y="0"/>
                  </a:lnTo>
                  <a:cubicBezTo>
                    <a:pt x="1265127" y="0"/>
                    <a:pt x="1277534" y="12407"/>
                    <a:pt x="1277534" y="27711"/>
                  </a:cubicBezTo>
                  <a:lnTo>
                    <a:pt x="1277534" y="236515"/>
                  </a:lnTo>
                  <a:cubicBezTo>
                    <a:pt x="1277534" y="251819"/>
                    <a:pt x="1265127" y="264226"/>
                    <a:pt x="1249822" y="264226"/>
                  </a:cubicBezTo>
                  <a:lnTo>
                    <a:pt x="27711" y="264226"/>
                  </a:lnTo>
                  <a:cubicBezTo>
                    <a:pt x="12407" y="264226"/>
                    <a:pt x="0" y="251819"/>
                    <a:pt x="0" y="236515"/>
                  </a:cubicBezTo>
                  <a:lnTo>
                    <a:pt x="0" y="27711"/>
                  </a:lnTo>
                  <a:cubicBezTo>
                    <a:pt x="0" y="12407"/>
                    <a:pt x="12407" y="0"/>
                    <a:pt x="27711" y="0"/>
                  </a:cubicBezTo>
                  <a:close/>
                </a:path>
              </a:pathLst>
            </a:custGeom>
            <a:solidFill>
              <a:srgbClr val="FE8B5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77534" cy="302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20473" y="3568346"/>
            <a:ext cx="5998733" cy="2273294"/>
            <a:chOff x="0" y="-38100"/>
            <a:chExt cx="1828740" cy="6930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28740" cy="595177"/>
            </a:xfrm>
            <a:custGeom>
              <a:avLst/>
              <a:gdLst/>
              <a:ahLst/>
              <a:cxnLst/>
              <a:rect l="l" t="t" r="r" b="b"/>
              <a:pathLst>
                <a:path w="1828740" h="654923">
                  <a:moveTo>
                    <a:pt x="19359" y="0"/>
                  </a:moveTo>
                  <a:lnTo>
                    <a:pt x="1809381" y="0"/>
                  </a:lnTo>
                  <a:cubicBezTo>
                    <a:pt x="1814515" y="0"/>
                    <a:pt x="1819439" y="2040"/>
                    <a:pt x="1823070" y="5670"/>
                  </a:cubicBezTo>
                  <a:cubicBezTo>
                    <a:pt x="1826700" y="9301"/>
                    <a:pt x="1828740" y="14225"/>
                    <a:pt x="1828740" y="19359"/>
                  </a:cubicBezTo>
                  <a:lnTo>
                    <a:pt x="1828740" y="635565"/>
                  </a:lnTo>
                  <a:cubicBezTo>
                    <a:pt x="1828740" y="640699"/>
                    <a:pt x="1826700" y="645623"/>
                    <a:pt x="1823070" y="649253"/>
                  </a:cubicBezTo>
                  <a:cubicBezTo>
                    <a:pt x="1819439" y="652884"/>
                    <a:pt x="1814515" y="654923"/>
                    <a:pt x="1809381" y="654923"/>
                  </a:cubicBezTo>
                  <a:lnTo>
                    <a:pt x="19359" y="654923"/>
                  </a:lnTo>
                  <a:cubicBezTo>
                    <a:pt x="14225" y="654923"/>
                    <a:pt x="9301" y="652884"/>
                    <a:pt x="5670" y="649253"/>
                  </a:cubicBezTo>
                  <a:cubicBezTo>
                    <a:pt x="2040" y="645623"/>
                    <a:pt x="0" y="640699"/>
                    <a:pt x="0" y="635565"/>
                  </a:cubicBezTo>
                  <a:lnTo>
                    <a:pt x="0" y="19359"/>
                  </a:lnTo>
                  <a:cubicBezTo>
                    <a:pt x="0" y="14225"/>
                    <a:pt x="2040" y="9301"/>
                    <a:pt x="5670" y="5670"/>
                  </a:cubicBezTo>
                  <a:cubicBezTo>
                    <a:pt x="9301" y="2040"/>
                    <a:pt x="14225" y="0"/>
                    <a:pt x="19359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828740" cy="693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29513" y="3120142"/>
            <a:ext cx="2351100" cy="2600391"/>
            <a:chOff x="0" y="0"/>
            <a:chExt cx="3134800" cy="346718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3134800" cy="3467187"/>
              <a:chOff x="0" y="0"/>
              <a:chExt cx="920257" cy="101783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20257" cy="1017833"/>
              </a:xfrm>
              <a:custGeom>
                <a:avLst/>
                <a:gdLst/>
                <a:ahLst/>
                <a:cxnLst/>
                <a:rect l="l" t="t" r="r" b="b"/>
                <a:pathLst>
                  <a:path w="920257" h="1017833">
                    <a:moveTo>
                      <a:pt x="44314" y="0"/>
                    </a:moveTo>
                    <a:lnTo>
                      <a:pt x="875943" y="0"/>
                    </a:lnTo>
                    <a:cubicBezTo>
                      <a:pt x="887695" y="0"/>
                      <a:pt x="898967" y="4669"/>
                      <a:pt x="907277" y="12979"/>
                    </a:cubicBezTo>
                    <a:cubicBezTo>
                      <a:pt x="915588" y="21290"/>
                      <a:pt x="920257" y="32561"/>
                      <a:pt x="920257" y="44314"/>
                    </a:cubicBezTo>
                    <a:lnTo>
                      <a:pt x="920257" y="973519"/>
                    </a:lnTo>
                    <a:cubicBezTo>
                      <a:pt x="920257" y="985272"/>
                      <a:pt x="915588" y="996543"/>
                      <a:pt x="907277" y="1004854"/>
                    </a:cubicBezTo>
                    <a:cubicBezTo>
                      <a:pt x="898967" y="1013164"/>
                      <a:pt x="887695" y="1017833"/>
                      <a:pt x="875943" y="1017833"/>
                    </a:cubicBezTo>
                    <a:lnTo>
                      <a:pt x="44314" y="1017833"/>
                    </a:lnTo>
                    <a:cubicBezTo>
                      <a:pt x="32561" y="1017833"/>
                      <a:pt x="21290" y="1013164"/>
                      <a:pt x="12979" y="1004854"/>
                    </a:cubicBezTo>
                    <a:cubicBezTo>
                      <a:pt x="4669" y="996543"/>
                      <a:pt x="0" y="985272"/>
                      <a:pt x="0" y="973519"/>
                    </a:cubicBezTo>
                    <a:lnTo>
                      <a:pt x="0" y="44314"/>
                    </a:lnTo>
                    <a:cubicBezTo>
                      <a:pt x="0" y="32561"/>
                      <a:pt x="4669" y="21290"/>
                      <a:pt x="12979" y="12979"/>
                    </a:cubicBezTo>
                    <a:cubicBezTo>
                      <a:pt x="21290" y="4669"/>
                      <a:pt x="32561" y="0"/>
                      <a:pt x="44314" y="0"/>
                    </a:cubicBezTo>
                    <a:close/>
                  </a:path>
                </a:pathLst>
              </a:custGeom>
              <a:solidFill>
                <a:srgbClr val="FDAF2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920257" cy="10559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482220" y="592029"/>
              <a:ext cx="2021719" cy="2265232"/>
            </a:xfrm>
            <a:custGeom>
              <a:avLst/>
              <a:gdLst/>
              <a:ahLst/>
              <a:cxnLst/>
              <a:rect l="l" t="t" r="r" b="b"/>
              <a:pathLst>
                <a:path w="2021719" h="2265232">
                  <a:moveTo>
                    <a:pt x="0" y="0"/>
                  </a:moveTo>
                  <a:lnTo>
                    <a:pt x="2021720" y="0"/>
                  </a:lnTo>
                  <a:lnTo>
                    <a:pt x="2021720" y="2265232"/>
                  </a:lnTo>
                  <a:lnTo>
                    <a:pt x="0" y="2265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7639" y="3123348"/>
            <a:ext cx="3203343" cy="2418003"/>
            <a:chOff x="0" y="0"/>
            <a:chExt cx="4271123" cy="322400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271123" cy="3224004"/>
              <a:chOff x="0" y="0"/>
              <a:chExt cx="1132662" cy="85497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32662" cy="854976"/>
              </a:xfrm>
              <a:custGeom>
                <a:avLst/>
                <a:gdLst/>
                <a:ahLst/>
                <a:cxnLst/>
                <a:rect l="l" t="t" r="r" b="b"/>
                <a:pathLst>
                  <a:path w="1132662" h="854976">
                    <a:moveTo>
                      <a:pt x="36004" y="0"/>
                    </a:moveTo>
                    <a:lnTo>
                      <a:pt x="1096658" y="0"/>
                    </a:lnTo>
                    <a:cubicBezTo>
                      <a:pt x="1106207" y="0"/>
                      <a:pt x="1115365" y="3793"/>
                      <a:pt x="1122117" y="10545"/>
                    </a:cubicBezTo>
                    <a:cubicBezTo>
                      <a:pt x="1128869" y="17297"/>
                      <a:pt x="1132662" y="26455"/>
                      <a:pt x="1132662" y="36004"/>
                    </a:cubicBezTo>
                    <a:lnTo>
                      <a:pt x="1132662" y="818972"/>
                    </a:lnTo>
                    <a:cubicBezTo>
                      <a:pt x="1132662" y="828520"/>
                      <a:pt x="1128869" y="837678"/>
                      <a:pt x="1122117" y="844430"/>
                    </a:cubicBezTo>
                    <a:cubicBezTo>
                      <a:pt x="1115365" y="851182"/>
                      <a:pt x="1106207" y="854976"/>
                      <a:pt x="1096658" y="854976"/>
                    </a:cubicBezTo>
                    <a:lnTo>
                      <a:pt x="36004" y="854976"/>
                    </a:lnTo>
                    <a:cubicBezTo>
                      <a:pt x="26455" y="854976"/>
                      <a:pt x="17297" y="851182"/>
                      <a:pt x="10545" y="844430"/>
                    </a:cubicBezTo>
                    <a:cubicBezTo>
                      <a:pt x="3793" y="837678"/>
                      <a:pt x="0" y="828520"/>
                      <a:pt x="0" y="818972"/>
                    </a:cubicBezTo>
                    <a:lnTo>
                      <a:pt x="0" y="36004"/>
                    </a:lnTo>
                    <a:cubicBezTo>
                      <a:pt x="0" y="26455"/>
                      <a:pt x="3793" y="17297"/>
                      <a:pt x="10545" y="10545"/>
                    </a:cubicBezTo>
                    <a:cubicBezTo>
                      <a:pt x="17297" y="3793"/>
                      <a:pt x="26455" y="0"/>
                      <a:pt x="36004" y="0"/>
                    </a:cubicBezTo>
                    <a:close/>
                  </a:path>
                </a:pathLst>
              </a:custGeom>
              <a:solidFill>
                <a:srgbClr val="FE8B5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1132662" cy="89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755138" y="404131"/>
              <a:ext cx="2760848" cy="2415742"/>
            </a:xfrm>
            <a:custGeom>
              <a:avLst/>
              <a:gdLst/>
              <a:ahLst/>
              <a:cxnLst/>
              <a:rect l="l" t="t" r="r" b="b"/>
              <a:pathLst>
                <a:path w="2760848" h="2415742">
                  <a:moveTo>
                    <a:pt x="0" y="0"/>
                  </a:moveTo>
                  <a:lnTo>
                    <a:pt x="2760848" y="0"/>
                  </a:lnTo>
                  <a:lnTo>
                    <a:pt x="2760848" y="2415742"/>
                  </a:lnTo>
                  <a:lnTo>
                    <a:pt x="0" y="2415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219200" y="835588"/>
            <a:ext cx="16321661" cy="1215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  <a:spcBef>
                <a:spcPct val="0"/>
              </a:spcBef>
            </a:pPr>
            <a:r>
              <a:rPr lang="en-US" sz="42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How we </a:t>
            </a:r>
            <a:r>
              <a:rPr lang="en-US" sz="42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monitor progress </a:t>
            </a:r>
            <a:r>
              <a:rPr lang="en-US" sz="42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and </a:t>
            </a:r>
            <a:r>
              <a:rPr lang="en-US" sz="42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build recommendations</a:t>
            </a:r>
            <a:r>
              <a:rPr lang="en-US" sz="42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 </a:t>
            </a:r>
            <a:br>
              <a:rPr lang="en-US" sz="42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</a:br>
            <a:r>
              <a:rPr lang="en-US" sz="42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on economic and employment policies</a:t>
            </a:r>
            <a:r>
              <a:rPr lang="en-US" sz="42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979031" y="3599695"/>
            <a:ext cx="3795581" cy="363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700" b="1" dirty="0">
                <a:solidFill>
                  <a:srgbClr val="FDFCF5"/>
                </a:solidFill>
                <a:latin typeface="Now Bold"/>
                <a:ea typeface="Now Bold"/>
                <a:cs typeface="Now Bold"/>
                <a:sym typeface="Now Bold"/>
              </a:rPr>
              <a:t>European Semester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26761" y="4596153"/>
            <a:ext cx="3203343" cy="316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2018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Annual</a:t>
            </a:r>
            <a:r>
              <a:rPr lang="en-US" sz="2018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exercise for :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0004948" y="3291307"/>
            <a:ext cx="3985157" cy="866729"/>
            <a:chOff x="0" y="0"/>
            <a:chExt cx="1214892" cy="26422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14892" cy="264226"/>
            </a:xfrm>
            <a:custGeom>
              <a:avLst/>
              <a:gdLst/>
              <a:ahLst/>
              <a:cxnLst/>
              <a:rect l="l" t="t" r="r" b="b"/>
              <a:pathLst>
                <a:path w="1214892" h="264226">
                  <a:moveTo>
                    <a:pt x="29140" y="0"/>
                  </a:moveTo>
                  <a:lnTo>
                    <a:pt x="1185752" y="0"/>
                  </a:lnTo>
                  <a:cubicBezTo>
                    <a:pt x="1193481" y="0"/>
                    <a:pt x="1200892" y="3070"/>
                    <a:pt x="1206357" y="8535"/>
                  </a:cubicBezTo>
                  <a:cubicBezTo>
                    <a:pt x="1211822" y="14000"/>
                    <a:pt x="1214892" y="21412"/>
                    <a:pt x="1214892" y="29140"/>
                  </a:cubicBezTo>
                  <a:lnTo>
                    <a:pt x="1214892" y="235086"/>
                  </a:lnTo>
                  <a:cubicBezTo>
                    <a:pt x="1214892" y="242814"/>
                    <a:pt x="1211822" y="250226"/>
                    <a:pt x="1206357" y="255691"/>
                  </a:cubicBezTo>
                  <a:cubicBezTo>
                    <a:pt x="1200892" y="261156"/>
                    <a:pt x="1193481" y="264226"/>
                    <a:pt x="1185752" y="264226"/>
                  </a:cubicBezTo>
                  <a:lnTo>
                    <a:pt x="29140" y="264226"/>
                  </a:lnTo>
                  <a:cubicBezTo>
                    <a:pt x="21412" y="264226"/>
                    <a:pt x="14000" y="261156"/>
                    <a:pt x="8535" y="255691"/>
                  </a:cubicBezTo>
                  <a:cubicBezTo>
                    <a:pt x="3070" y="250226"/>
                    <a:pt x="0" y="242814"/>
                    <a:pt x="0" y="235086"/>
                  </a:cubicBezTo>
                  <a:lnTo>
                    <a:pt x="0" y="29140"/>
                  </a:lnTo>
                  <a:cubicBezTo>
                    <a:pt x="0" y="21412"/>
                    <a:pt x="3070" y="14000"/>
                    <a:pt x="8535" y="8535"/>
                  </a:cubicBezTo>
                  <a:cubicBezTo>
                    <a:pt x="14000" y="3070"/>
                    <a:pt x="21412" y="0"/>
                    <a:pt x="29140" y="0"/>
                  </a:cubicBezTo>
                  <a:close/>
                </a:path>
              </a:pathLst>
            </a:custGeom>
            <a:solidFill>
              <a:srgbClr val="FDAF2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214892" cy="302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254286" y="3468449"/>
            <a:ext cx="3523343" cy="464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Social Scoreboard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4674211" y="6668739"/>
            <a:ext cx="5844373" cy="564098"/>
            <a:chOff x="0" y="0"/>
            <a:chExt cx="1917223" cy="18505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917223" cy="185050"/>
            </a:xfrm>
            <a:custGeom>
              <a:avLst/>
              <a:gdLst/>
              <a:ahLst/>
              <a:cxnLst/>
              <a:rect l="l" t="t" r="r" b="b"/>
              <a:pathLst>
                <a:path w="1917223" h="185050">
                  <a:moveTo>
                    <a:pt x="19870" y="0"/>
                  </a:moveTo>
                  <a:lnTo>
                    <a:pt x="1897353" y="0"/>
                  </a:lnTo>
                  <a:cubicBezTo>
                    <a:pt x="1902623" y="0"/>
                    <a:pt x="1907677" y="2093"/>
                    <a:pt x="1911403" y="5820"/>
                  </a:cubicBezTo>
                  <a:cubicBezTo>
                    <a:pt x="1915130" y="9546"/>
                    <a:pt x="1917223" y="14600"/>
                    <a:pt x="1917223" y="19870"/>
                  </a:cubicBezTo>
                  <a:lnTo>
                    <a:pt x="1917223" y="165180"/>
                  </a:lnTo>
                  <a:cubicBezTo>
                    <a:pt x="1917223" y="176154"/>
                    <a:pt x="1908327" y="185050"/>
                    <a:pt x="1897353" y="185050"/>
                  </a:cubicBezTo>
                  <a:lnTo>
                    <a:pt x="19870" y="185050"/>
                  </a:lnTo>
                  <a:cubicBezTo>
                    <a:pt x="14600" y="185050"/>
                    <a:pt x="9546" y="182957"/>
                    <a:pt x="5820" y="179230"/>
                  </a:cubicBezTo>
                  <a:cubicBezTo>
                    <a:pt x="2093" y="175504"/>
                    <a:pt x="0" y="170450"/>
                    <a:pt x="0" y="165180"/>
                  </a:cubicBezTo>
                  <a:lnTo>
                    <a:pt x="0" y="19870"/>
                  </a:lnTo>
                  <a:cubicBezTo>
                    <a:pt x="0" y="14600"/>
                    <a:pt x="2093" y="9546"/>
                    <a:pt x="5820" y="5820"/>
                  </a:cubicBezTo>
                  <a:cubicBezTo>
                    <a:pt x="9546" y="2093"/>
                    <a:pt x="14600" y="0"/>
                    <a:pt x="19870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917223" cy="223150"/>
            </a:xfrm>
            <a:prstGeom prst="rect">
              <a:avLst/>
            </a:prstGeom>
          </p:spPr>
          <p:txBody>
            <a:bodyPr lIns="47209" tIns="47209" rIns="47209" bIns="4720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674211" y="7542644"/>
            <a:ext cx="5972598" cy="834795"/>
            <a:chOff x="0" y="0"/>
            <a:chExt cx="1959287" cy="2738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959287" cy="273851"/>
            </a:xfrm>
            <a:custGeom>
              <a:avLst/>
              <a:gdLst/>
              <a:ahLst/>
              <a:cxnLst/>
              <a:rect l="l" t="t" r="r" b="b"/>
              <a:pathLst>
                <a:path w="1959287" h="273851">
                  <a:moveTo>
                    <a:pt x="19444" y="0"/>
                  </a:moveTo>
                  <a:lnTo>
                    <a:pt x="1939843" y="0"/>
                  </a:lnTo>
                  <a:cubicBezTo>
                    <a:pt x="1950581" y="0"/>
                    <a:pt x="1959287" y="8705"/>
                    <a:pt x="1959287" y="19444"/>
                  </a:cubicBezTo>
                  <a:lnTo>
                    <a:pt x="1959287" y="254408"/>
                  </a:lnTo>
                  <a:cubicBezTo>
                    <a:pt x="1959287" y="265146"/>
                    <a:pt x="1950581" y="273851"/>
                    <a:pt x="1939843" y="273851"/>
                  </a:cubicBezTo>
                  <a:lnTo>
                    <a:pt x="19444" y="273851"/>
                  </a:lnTo>
                  <a:cubicBezTo>
                    <a:pt x="8705" y="273851"/>
                    <a:pt x="0" y="265146"/>
                    <a:pt x="0" y="254408"/>
                  </a:cubicBezTo>
                  <a:lnTo>
                    <a:pt x="0" y="19444"/>
                  </a:lnTo>
                  <a:cubicBezTo>
                    <a:pt x="0" y="8705"/>
                    <a:pt x="8705" y="0"/>
                    <a:pt x="19444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959287" cy="311951"/>
            </a:xfrm>
            <a:prstGeom prst="rect">
              <a:avLst/>
            </a:prstGeom>
          </p:spPr>
          <p:txBody>
            <a:bodyPr lIns="47209" tIns="47209" rIns="47209" bIns="4720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674211" y="5761799"/>
            <a:ext cx="3421853" cy="564098"/>
            <a:chOff x="0" y="0"/>
            <a:chExt cx="1122525" cy="18505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122525" cy="185050"/>
            </a:xfrm>
            <a:custGeom>
              <a:avLst/>
              <a:gdLst/>
              <a:ahLst/>
              <a:cxnLst/>
              <a:rect l="l" t="t" r="r" b="b"/>
              <a:pathLst>
                <a:path w="1122525" h="185050">
                  <a:moveTo>
                    <a:pt x="33937" y="0"/>
                  </a:moveTo>
                  <a:lnTo>
                    <a:pt x="1088588" y="0"/>
                  </a:lnTo>
                  <a:cubicBezTo>
                    <a:pt x="1107331" y="0"/>
                    <a:pt x="1122525" y="15194"/>
                    <a:pt x="1122525" y="33937"/>
                  </a:cubicBezTo>
                  <a:lnTo>
                    <a:pt x="1122525" y="151113"/>
                  </a:lnTo>
                  <a:cubicBezTo>
                    <a:pt x="1122525" y="160114"/>
                    <a:pt x="1118950" y="168746"/>
                    <a:pt x="1112585" y="175110"/>
                  </a:cubicBezTo>
                  <a:cubicBezTo>
                    <a:pt x="1106221" y="181475"/>
                    <a:pt x="1097589" y="185050"/>
                    <a:pt x="1088588" y="185050"/>
                  </a:cubicBezTo>
                  <a:lnTo>
                    <a:pt x="33937" y="185050"/>
                  </a:lnTo>
                  <a:cubicBezTo>
                    <a:pt x="24937" y="185050"/>
                    <a:pt x="16305" y="181475"/>
                    <a:pt x="9940" y="175110"/>
                  </a:cubicBezTo>
                  <a:cubicBezTo>
                    <a:pt x="3576" y="168746"/>
                    <a:pt x="0" y="160114"/>
                    <a:pt x="0" y="151113"/>
                  </a:cubicBezTo>
                  <a:lnTo>
                    <a:pt x="0" y="33937"/>
                  </a:lnTo>
                  <a:cubicBezTo>
                    <a:pt x="0" y="24937"/>
                    <a:pt x="3576" y="16305"/>
                    <a:pt x="9940" y="9940"/>
                  </a:cubicBezTo>
                  <a:cubicBezTo>
                    <a:pt x="16305" y="3576"/>
                    <a:pt x="24937" y="0"/>
                    <a:pt x="33937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122525" cy="223150"/>
            </a:xfrm>
            <a:prstGeom prst="rect">
              <a:avLst/>
            </a:prstGeom>
          </p:spPr>
          <p:txBody>
            <a:bodyPr lIns="47209" tIns="47209" rIns="47209" bIns="4720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4932642" y="5903186"/>
            <a:ext cx="2922186" cy="304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7"/>
              </a:lnSpc>
            </a:pPr>
            <a:r>
              <a:rPr lang="en-US" sz="187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Fiscal surveillance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932642" y="6774780"/>
            <a:ext cx="5198122" cy="304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7"/>
              </a:lnSpc>
            </a:pPr>
            <a:r>
              <a:rPr lang="en-US" sz="187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Surveillance of macroeconomic policies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932642" y="7648685"/>
            <a:ext cx="5511560" cy="596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8"/>
              </a:lnSpc>
            </a:pPr>
            <a:r>
              <a:rPr lang="en-US" sz="1877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Coordination of EU countries’ economic </a:t>
            </a:r>
            <a:br>
              <a:rPr lang="en-US" sz="1877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</a:br>
            <a:r>
              <a:rPr lang="en-US" sz="1877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and employment policies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112265" y="4468292"/>
            <a:ext cx="4271567" cy="88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60"/>
              </a:lnSpc>
            </a:pPr>
            <a:r>
              <a:rPr lang="en-US" sz="191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Monitors the </a:t>
            </a:r>
            <a:r>
              <a:rPr lang="en-US" sz="1918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implementation of the Pillar</a:t>
            </a:r>
            <a:r>
              <a:rPr lang="en-US" sz="191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by tracking trends and performances across EU countries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1CFB2B-ABFD-7F67-ECF2-5CEFD984A5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19746" y="3227949"/>
            <a:ext cx="4183106" cy="909781"/>
            <a:chOff x="0" y="0"/>
            <a:chExt cx="1214892" cy="2642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4892" cy="264226"/>
            </a:xfrm>
            <a:custGeom>
              <a:avLst/>
              <a:gdLst/>
              <a:ahLst/>
              <a:cxnLst/>
              <a:rect l="l" t="t" r="r" b="b"/>
              <a:pathLst>
                <a:path w="1214892" h="264226">
                  <a:moveTo>
                    <a:pt x="27761" y="0"/>
                  </a:moveTo>
                  <a:lnTo>
                    <a:pt x="1187131" y="0"/>
                  </a:lnTo>
                  <a:cubicBezTo>
                    <a:pt x="1194494" y="0"/>
                    <a:pt x="1201555" y="2925"/>
                    <a:pt x="1206761" y="8131"/>
                  </a:cubicBezTo>
                  <a:cubicBezTo>
                    <a:pt x="1211968" y="13337"/>
                    <a:pt x="1214892" y="20399"/>
                    <a:pt x="1214892" y="27761"/>
                  </a:cubicBezTo>
                  <a:lnTo>
                    <a:pt x="1214892" y="236465"/>
                  </a:lnTo>
                  <a:cubicBezTo>
                    <a:pt x="1214892" y="251797"/>
                    <a:pt x="1202463" y="264226"/>
                    <a:pt x="1187131" y="264226"/>
                  </a:cubicBezTo>
                  <a:lnTo>
                    <a:pt x="27761" y="264226"/>
                  </a:lnTo>
                  <a:cubicBezTo>
                    <a:pt x="12429" y="264226"/>
                    <a:pt x="0" y="251797"/>
                    <a:pt x="0" y="236465"/>
                  </a:cubicBezTo>
                  <a:lnTo>
                    <a:pt x="0" y="27761"/>
                  </a:lnTo>
                  <a:cubicBezTo>
                    <a:pt x="0" y="12429"/>
                    <a:pt x="12429" y="0"/>
                    <a:pt x="27761" y="0"/>
                  </a:cubicBezTo>
                  <a:close/>
                </a:path>
              </a:pathLst>
            </a:custGeom>
            <a:solidFill>
              <a:srgbClr val="8CD68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14892" cy="302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19746" y="4709351"/>
            <a:ext cx="4183106" cy="691868"/>
            <a:chOff x="0" y="0"/>
            <a:chExt cx="5577475" cy="922491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5577475" cy="922491"/>
              <a:chOff x="0" y="0"/>
              <a:chExt cx="1275238" cy="21091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75238" cy="210919"/>
              </a:xfrm>
              <a:custGeom>
                <a:avLst/>
                <a:gdLst/>
                <a:ahLst/>
                <a:cxnLst/>
                <a:rect l="l" t="t" r="r" b="b"/>
                <a:pathLst>
                  <a:path w="1275238" h="210919">
                    <a:moveTo>
                      <a:pt x="27761" y="0"/>
                    </a:moveTo>
                    <a:lnTo>
                      <a:pt x="1247477" y="0"/>
                    </a:lnTo>
                    <a:cubicBezTo>
                      <a:pt x="1254840" y="0"/>
                      <a:pt x="1261901" y="2925"/>
                      <a:pt x="1267107" y="8131"/>
                    </a:cubicBezTo>
                    <a:cubicBezTo>
                      <a:pt x="1272313" y="13337"/>
                      <a:pt x="1275238" y="20399"/>
                      <a:pt x="1275238" y="27761"/>
                    </a:cubicBezTo>
                    <a:lnTo>
                      <a:pt x="1275238" y="183158"/>
                    </a:lnTo>
                    <a:cubicBezTo>
                      <a:pt x="1275238" y="190520"/>
                      <a:pt x="1272313" y="197582"/>
                      <a:pt x="1267107" y="202788"/>
                    </a:cubicBezTo>
                    <a:cubicBezTo>
                      <a:pt x="1261901" y="207994"/>
                      <a:pt x="1254840" y="210919"/>
                      <a:pt x="1247477" y="210919"/>
                    </a:cubicBezTo>
                    <a:lnTo>
                      <a:pt x="27761" y="210919"/>
                    </a:lnTo>
                    <a:cubicBezTo>
                      <a:pt x="12429" y="210919"/>
                      <a:pt x="0" y="198490"/>
                      <a:pt x="0" y="183158"/>
                    </a:cubicBezTo>
                    <a:lnTo>
                      <a:pt x="0" y="27761"/>
                    </a:lnTo>
                    <a:cubicBezTo>
                      <a:pt x="0" y="12429"/>
                      <a:pt x="12429" y="0"/>
                      <a:pt x="27761" y="0"/>
                    </a:cubicBezTo>
                    <a:close/>
                  </a:path>
                </a:pathLst>
              </a:custGeom>
              <a:solidFill>
                <a:srgbClr val="EDF0F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275238" cy="24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09731" y="259744"/>
              <a:ext cx="5158014" cy="393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0"/>
                </a:lnSpc>
              </a:pPr>
              <a:r>
                <a:rPr lang="en-US" sz="1918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Administrative letters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9746" y="5686970"/>
            <a:ext cx="4183106" cy="691868"/>
            <a:chOff x="0" y="0"/>
            <a:chExt cx="5577475" cy="92249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577475" cy="922491"/>
              <a:chOff x="0" y="0"/>
              <a:chExt cx="1275238" cy="21091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75238" cy="210919"/>
              </a:xfrm>
              <a:custGeom>
                <a:avLst/>
                <a:gdLst/>
                <a:ahLst/>
                <a:cxnLst/>
                <a:rect l="l" t="t" r="r" b="b"/>
                <a:pathLst>
                  <a:path w="1275238" h="210919">
                    <a:moveTo>
                      <a:pt x="27761" y="0"/>
                    </a:moveTo>
                    <a:lnTo>
                      <a:pt x="1247477" y="0"/>
                    </a:lnTo>
                    <a:cubicBezTo>
                      <a:pt x="1254840" y="0"/>
                      <a:pt x="1261901" y="2925"/>
                      <a:pt x="1267107" y="8131"/>
                    </a:cubicBezTo>
                    <a:cubicBezTo>
                      <a:pt x="1272313" y="13337"/>
                      <a:pt x="1275238" y="20399"/>
                      <a:pt x="1275238" y="27761"/>
                    </a:cubicBezTo>
                    <a:lnTo>
                      <a:pt x="1275238" y="183158"/>
                    </a:lnTo>
                    <a:cubicBezTo>
                      <a:pt x="1275238" y="190520"/>
                      <a:pt x="1272313" y="197582"/>
                      <a:pt x="1267107" y="202788"/>
                    </a:cubicBezTo>
                    <a:cubicBezTo>
                      <a:pt x="1261901" y="207994"/>
                      <a:pt x="1254840" y="210919"/>
                      <a:pt x="1247477" y="210919"/>
                    </a:cubicBezTo>
                    <a:lnTo>
                      <a:pt x="27761" y="210919"/>
                    </a:lnTo>
                    <a:cubicBezTo>
                      <a:pt x="12429" y="210919"/>
                      <a:pt x="0" y="198490"/>
                      <a:pt x="0" y="183158"/>
                    </a:cubicBezTo>
                    <a:lnTo>
                      <a:pt x="0" y="27761"/>
                    </a:lnTo>
                    <a:cubicBezTo>
                      <a:pt x="0" y="12429"/>
                      <a:pt x="12429" y="0"/>
                      <a:pt x="27761" y="0"/>
                    </a:cubicBezTo>
                    <a:close/>
                  </a:path>
                </a:pathLst>
              </a:custGeom>
              <a:solidFill>
                <a:srgbClr val="EDF0F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275238" cy="24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09731" y="259744"/>
              <a:ext cx="5158014" cy="393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0"/>
                </a:lnSpc>
              </a:pPr>
              <a:r>
                <a:rPr lang="en-US" sz="1918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Political letters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19746" y="6664588"/>
            <a:ext cx="4183106" cy="691868"/>
            <a:chOff x="0" y="0"/>
            <a:chExt cx="5577475" cy="92249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5577475" cy="922491"/>
              <a:chOff x="0" y="0"/>
              <a:chExt cx="1275238" cy="21091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75238" cy="210919"/>
              </a:xfrm>
              <a:custGeom>
                <a:avLst/>
                <a:gdLst/>
                <a:ahLst/>
                <a:cxnLst/>
                <a:rect l="l" t="t" r="r" b="b"/>
                <a:pathLst>
                  <a:path w="1275238" h="210919">
                    <a:moveTo>
                      <a:pt x="27761" y="0"/>
                    </a:moveTo>
                    <a:lnTo>
                      <a:pt x="1247477" y="0"/>
                    </a:lnTo>
                    <a:cubicBezTo>
                      <a:pt x="1254840" y="0"/>
                      <a:pt x="1261901" y="2925"/>
                      <a:pt x="1267107" y="8131"/>
                    </a:cubicBezTo>
                    <a:cubicBezTo>
                      <a:pt x="1272313" y="13337"/>
                      <a:pt x="1275238" y="20399"/>
                      <a:pt x="1275238" y="27761"/>
                    </a:cubicBezTo>
                    <a:lnTo>
                      <a:pt x="1275238" y="183158"/>
                    </a:lnTo>
                    <a:cubicBezTo>
                      <a:pt x="1275238" y="190520"/>
                      <a:pt x="1272313" y="197582"/>
                      <a:pt x="1267107" y="202788"/>
                    </a:cubicBezTo>
                    <a:cubicBezTo>
                      <a:pt x="1261901" y="207994"/>
                      <a:pt x="1254840" y="210919"/>
                      <a:pt x="1247477" y="210919"/>
                    </a:cubicBezTo>
                    <a:lnTo>
                      <a:pt x="27761" y="210919"/>
                    </a:lnTo>
                    <a:cubicBezTo>
                      <a:pt x="12429" y="210919"/>
                      <a:pt x="0" y="198490"/>
                      <a:pt x="0" y="183158"/>
                    </a:cubicBezTo>
                    <a:lnTo>
                      <a:pt x="0" y="27761"/>
                    </a:lnTo>
                    <a:cubicBezTo>
                      <a:pt x="0" y="12429"/>
                      <a:pt x="12429" y="0"/>
                      <a:pt x="27761" y="0"/>
                    </a:cubicBezTo>
                    <a:close/>
                  </a:path>
                </a:pathLst>
              </a:custGeom>
              <a:solidFill>
                <a:srgbClr val="EDF0F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275238" cy="24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209731" y="259744"/>
              <a:ext cx="5158014" cy="393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0"/>
                </a:lnSpc>
              </a:pPr>
              <a:r>
                <a:rPr lang="en-US" sz="1918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EU Pilots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734800" y="3096763"/>
            <a:ext cx="4918995" cy="1040967"/>
            <a:chOff x="0" y="-174914"/>
            <a:chExt cx="6558661" cy="1387955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-174914"/>
              <a:ext cx="6558661" cy="1387955"/>
              <a:chOff x="0" y="-38100"/>
              <a:chExt cx="1428615" cy="30232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428615" cy="264226"/>
              </a:xfrm>
              <a:custGeom>
                <a:avLst/>
                <a:gdLst/>
                <a:ahLst/>
                <a:cxnLst/>
                <a:rect l="l" t="t" r="r" b="b"/>
                <a:pathLst>
                  <a:path w="1214892" h="264226">
                    <a:moveTo>
                      <a:pt x="27761" y="0"/>
                    </a:moveTo>
                    <a:lnTo>
                      <a:pt x="1187131" y="0"/>
                    </a:lnTo>
                    <a:cubicBezTo>
                      <a:pt x="1194494" y="0"/>
                      <a:pt x="1201555" y="2925"/>
                      <a:pt x="1206761" y="8131"/>
                    </a:cubicBezTo>
                    <a:cubicBezTo>
                      <a:pt x="1211968" y="13337"/>
                      <a:pt x="1214892" y="20399"/>
                      <a:pt x="1214892" y="27761"/>
                    </a:cubicBezTo>
                    <a:lnTo>
                      <a:pt x="1214892" y="236465"/>
                    </a:lnTo>
                    <a:cubicBezTo>
                      <a:pt x="1214892" y="251797"/>
                      <a:pt x="1202463" y="264226"/>
                      <a:pt x="1187131" y="264226"/>
                    </a:cubicBezTo>
                    <a:lnTo>
                      <a:pt x="27761" y="264226"/>
                    </a:lnTo>
                    <a:cubicBezTo>
                      <a:pt x="12429" y="264226"/>
                      <a:pt x="0" y="251797"/>
                      <a:pt x="0" y="236465"/>
                    </a:cubicBezTo>
                    <a:lnTo>
                      <a:pt x="0" y="27761"/>
                    </a:lnTo>
                    <a:cubicBezTo>
                      <a:pt x="0" y="12429"/>
                      <a:pt x="12429" y="0"/>
                      <a:pt x="27761" y="0"/>
                    </a:cubicBezTo>
                    <a:close/>
                  </a:path>
                </a:pathLst>
              </a:custGeom>
              <a:solidFill>
                <a:srgbClr val="E1875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214892" cy="3023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032668" y="354534"/>
              <a:ext cx="4493323" cy="483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 b="1" dirty="0">
                  <a:solidFill>
                    <a:srgbClr val="FFFFFF"/>
                  </a:solidFill>
                  <a:latin typeface="Now Bold"/>
                  <a:ea typeface="Now Bold"/>
                  <a:cs typeface="Now Bold"/>
                  <a:sym typeface="Now Bold"/>
                </a:rPr>
                <a:t>Infringement procedures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734800" y="4769414"/>
            <a:ext cx="4918996" cy="691868"/>
            <a:chOff x="0" y="0"/>
            <a:chExt cx="6558661" cy="92249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6558661" cy="922491"/>
              <a:chOff x="0" y="0"/>
              <a:chExt cx="1499577" cy="21091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499577" cy="210919"/>
              </a:xfrm>
              <a:custGeom>
                <a:avLst/>
                <a:gdLst/>
                <a:ahLst/>
                <a:cxnLst/>
                <a:rect l="l" t="t" r="r" b="b"/>
                <a:pathLst>
                  <a:path w="1499577" h="210919">
                    <a:moveTo>
                      <a:pt x="23608" y="0"/>
                    </a:moveTo>
                    <a:lnTo>
                      <a:pt x="1475969" y="0"/>
                    </a:lnTo>
                    <a:cubicBezTo>
                      <a:pt x="1489007" y="0"/>
                      <a:pt x="1499577" y="10570"/>
                      <a:pt x="1499577" y="23608"/>
                    </a:cubicBezTo>
                    <a:lnTo>
                      <a:pt x="1499577" y="187311"/>
                    </a:lnTo>
                    <a:cubicBezTo>
                      <a:pt x="1499577" y="193572"/>
                      <a:pt x="1497090" y="199577"/>
                      <a:pt x="1492662" y="204004"/>
                    </a:cubicBezTo>
                    <a:cubicBezTo>
                      <a:pt x="1488235" y="208432"/>
                      <a:pt x="1482230" y="210919"/>
                      <a:pt x="1475969" y="210919"/>
                    </a:cubicBezTo>
                    <a:lnTo>
                      <a:pt x="23608" y="210919"/>
                    </a:lnTo>
                    <a:cubicBezTo>
                      <a:pt x="10570" y="210919"/>
                      <a:pt x="0" y="200349"/>
                      <a:pt x="0" y="187311"/>
                    </a:cubicBezTo>
                    <a:lnTo>
                      <a:pt x="0" y="23608"/>
                    </a:lnTo>
                    <a:cubicBezTo>
                      <a:pt x="0" y="17347"/>
                      <a:pt x="2487" y="11342"/>
                      <a:pt x="6915" y="6915"/>
                    </a:cubicBezTo>
                    <a:cubicBezTo>
                      <a:pt x="11342" y="2487"/>
                      <a:pt x="17347" y="0"/>
                      <a:pt x="23608" y="0"/>
                    </a:cubicBezTo>
                    <a:close/>
                  </a:path>
                </a:pathLst>
              </a:custGeom>
              <a:solidFill>
                <a:srgbClr val="EDF0F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1499577" cy="24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246626" y="259744"/>
              <a:ext cx="6065408" cy="393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0"/>
                </a:lnSpc>
              </a:pPr>
              <a:r>
                <a:rPr lang="en-US" sz="1918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Citizens’ complaints 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734800" y="5642257"/>
            <a:ext cx="4918996" cy="691868"/>
            <a:chOff x="0" y="0"/>
            <a:chExt cx="6558661" cy="922491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6558661" cy="922491"/>
              <a:chOff x="0" y="0"/>
              <a:chExt cx="1499577" cy="210919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499577" cy="210919"/>
              </a:xfrm>
              <a:custGeom>
                <a:avLst/>
                <a:gdLst/>
                <a:ahLst/>
                <a:cxnLst/>
                <a:rect l="l" t="t" r="r" b="b"/>
                <a:pathLst>
                  <a:path w="1499577" h="210919">
                    <a:moveTo>
                      <a:pt x="23608" y="0"/>
                    </a:moveTo>
                    <a:lnTo>
                      <a:pt x="1475969" y="0"/>
                    </a:lnTo>
                    <a:cubicBezTo>
                      <a:pt x="1489007" y="0"/>
                      <a:pt x="1499577" y="10570"/>
                      <a:pt x="1499577" y="23608"/>
                    </a:cubicBezTo>
                    <a:lnTo>
                      <a:pt x="1499577" y="187311"/>
                    </a:lnTo>
                    <a:cubicBezTo>
                      <a:pt x="1499577" y="193572"/>
                      <a:pt x="1497090" y="199577"/>
                      <a:pt x="1492662" y="204004"/>
                    </a:cubicBezTo>
                    <a:cubicBezTo>
                      <a:pt x="1488235" y="208432"/>
                      <a:pt x="1482230" y="210919"/>
                      <a:pt x="1475969" y="210919"/>
                    </a:cubicBezTo>
                    <a:lnTo>
                      <a:pt x="23608" y="210919"/>
                    </a:lnTo>
                    <a:cubicBezTo>
                      <a:pt x="10570" y="210919"/>
                      <a:pt x="0" y="200349"/>
                      <a:pt x="0" y="187311"/>
                    </a:cubicBezTo>
                    <a:lnTo>
                      <a:pt x="0" y="23608"/>
                    </a:lnTo>
                    <a:cubicBezTo>
                      <a:pt x="0" y="17347"/>
                      <a:pt x="2487" y="11342"/>
                      <a:pt x="6915" y="6915"/>
                    </a:cubicBezTo>
                    <a:cubicBezTo>
                      <a:pt x="11342" y="2487"/>
                      <a:pt x="17347" y="0"/>
                      <a:pt x="23608" y="0"/>
                    </a:cubicBezTo>
                    <a:close/>
                  </a:path>
                </a:pathLst>
              </a:custGeom>
              <a:solidFill>
                <a:srgbClr val="EDF0F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1499577" cy="24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246626" y="259744"/>
              <a:ext cx="6065408" cy="393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0"/>
                </a:lnSpc>
              </a:pPr>
              <a:r>
                <a:rPr lang="en-US" sz="1918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Commission’s own investigations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1734800" y="6390122"/>
            <a:ext cx="4918996" cy="1407396"/>
            <a:chOff x="0" y="-166637"/>
            <a:chExt cx="6558661" cy="1876528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-166637"/>
              <a:ext cx="6558661" cy="1876528"/>
              <a:chOff x="0" y="-38100"/>
              <a:chExt cx="1499577" cy="42905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499577" cy="278759"/>
              </a:xfrm>
              <a:custGeom>
                <a:avLst/>
                <a:gdLst/>
                <a:ahLst/>
                <a:cxnLst/>
                <a:rect l="l" t="t" r="r" b="b"/>
                <a:pathLst>
                  <a:path w="1499577" h="390951">
                    <a:moveTo>
                      <a:pt x="23608" y="0"/>
                    </a:moveTo>
                    <a:lnTo>
                      <a:pt x="1475969" y="0"/>
                    </a:lnTo>
                    <a:cubicBezTo>
                      <a:pt x="1489007" y="0"/>
                      <a:pt x="1499577" y="10570"/>
                      <a:pt x="1499577" y="23608"/>
                    </a:cubicBezTo>
                    <a:lnTo>
                      <a:pt x="1499577" y="367343"/>
                    </a:lnTo>
                    <a:cubicBezTo>
                      <a:pt x="1499577" y="373604"/>
                      <a:pt x="1497090" y="379609"/>
                      <a:pt x="1492662" y="384036"/>
                    </a:cubicBezTo>
                    <a:cubicBezTo>
                      <a:pt x="1488235" y="388463"/>
                      <a:pt x="1482230" y="390951"/>
                      <a:pt x="1475969" y="390951"/>
                    </a:cubicBezTo>
                    <a:lnTo>
                      <a:pt x="23608" y="390951"/>
                    </a:lnTo>
                    <a:cubicBezTo>
                      <a:pt x="17347" y="390951"/>
                      <a:pt x="11342" y="388463"/>
                      <a:pt x="6915" y="384036"/>
                    </a:cubicBezTo>
                    <a:cubicBezTo>
                      <a:pt x="2487" y="379609"/>
                      <a:pt x="0" y="373604"/>
                      <a:pt x="0" y="367343"/>
                    </a:cubicBezTo>
                    <a:lnTo>
                      <a:pt x="0" y="23608"/>
                    </a:lnTo>
                    <a:cubicBezTo>
                      <a:pt x="0" y="17347"/>
                      <a:pt x="2487" y="11342"/>
                      <a:pt x="6915" y="6915"/>
                    </a:cubicBezTo>
                    <a:cubicBezTo>
                      <a:pt x="11342" y="2487"/>
                      <a:pt x="17347" y="0"/>
                      <a:pt x="23608" y="0"/>
                    </a:cubicBezTo>
                    <a:close/>
                  </a:path>
                </a:pathLst>
              </a:custGeom>
              <a:solidFill>
                <a:srgbClr val="EDF0F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1499577" cy="4290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246627" y="259744"/>
              <a:ext cx="6254914" cy="8149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360"/>
                </a:lnSpc>
              </a:pPr>
              <a:r>
                <a:rPr lang="en-US" sz="1918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Failure to notify national implementing measures transposing directives 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295598" y="2399878"/>
            <a:ext cx="4748112" cy="5210597"/>
            <a:chOff x="0" y="0"/>
            <a:chExt cx="812800" cy="89197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91970"/>
            </a:xfrm>
            <a:custGeom>
              <a:avLst/>
              <a:gdLst/>
              <a:ahLst/>
              <a:cxnLst/>
              <a:rect l="l" t="t" r="r" b="b"/>
              <a:pathLst>
                <a:path w="812800" h="891970">
                  <a:moveTo>
                    <a:pt x="37502" y="0"/>
                  </a:moveTo>
                  <a:lnTo>
                    <a:pt x="775298" y="0"/>
                  </a:lnTo>
                  <a:cubicBezTo>
                    <a:pt x="785244" y="0"/>
                    <a:pt x="794783" y="3951"/>
                    <a:pt x="801816" y="10984"/>
                  </a:cubicBezTo>
                  <a:cubicBezTo>
                    <a:pt x="808849" y="18017"/>
                    <a:pt x="812800" y="27556"/>
                    <a:pt x="812800" y="37502"/>
                  </a:cubicBezTo>
                  <a:lnTo>
                    <a:pt x="812800" y="854468"/>
                  </a:lnTo>
                  <a:cubicBezTo>
                    <a:pt x="812800" y="864414"/>
                    <a:pt x="808849" y="873953"/>
                    <a:pt x="801816" y="880986"/>
                  </a:cubicBezTo>
                  <a:cubicBezTo>
                    <a:pt x="794783" y="888019"/>
                    <a:pt x="785244" y="891970"/>
                    <a:pt x="775298" y="891970"/>
                  </a:cubicBezTo>
                  <a:lnTo>
                    <a:pt x="37502" y="891970"/>
                  </a:lnTo>
                  <a:cubicBezTo>
                    <a:pt x="27556" y="891970"/>
                    <a:pt x="18017" y="888019"/>
                    <a:pt x="10984" y="880986"/>
                  </a:cubicBezTo>
                  <a:cubicBezTo>
                    <a:pt x="3951" y="873953"/>
                    <a:pt x="0" y="864414"/>
                    <a:pt x="0" y="854468"/>
                  </a:cubicBezTo>
                  <a:lnTo>
                    <a:pt x="0" y="37502"/>
                  </a:lnTo>
                  <a:cubicBezTo>
                    <a:pt x="0" y="27556"/>
                    <a:pt x="3951" y="18017"/>
                    <a:pt x="10984" y="10984"/>
                  </a:cubicBezTo>
                  <a:cubicBezTo>
                    <a:pt x="18017" y="3951"/>
                    <a:pt x="27556" y="0"/>
                    <a:pt x="37502" y="0"/>
                  </a:cubicBezTo>
                  <a:close/>
                </a:path>
              </a:pathLst>
            </a:custGeom>
            <a:blipFill>
              <a:blip r:embed="rId2"/>
              <a:stretch>
                <a:fillRect t="-18385" b="-18385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6195058" y="3038768"/>
            <a:ext cx="4949191" cy="1252423"/>
            <a:chOff x="0" y="0"/>
            <a:chExt cx="6598922" cy="1669898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6598922" cy="1669898"/>
              <a:chOff x="0" y="0"/>
              <a:chExt cx="1450462" cy="36704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450462" cy="367048"/>
              </a:xfrm>
              <a:custGeom>
                <a:avLst/>
                <a:gdLst/>
                <a:ahLst/>
                <a:cxnLst/>
                <a:rect l="l" t="t" r="r" b="b"/>
                <a:pathLst>
                  <a:path w="1450462" h="367048">
                    <a:moveTo>
                      <a:pt x="24408" y="0"/>
                    </a:moveTo>
                    <a:lnTo>
                      <a:pt x="1426054" y="0"/>
                    </a:lnTo>
                    <a:cubicBezTo>
                      <a:pt x="1432527" y="0"/>
                      <a:pt x="1438736" y="2572"/>
                      <a:pt x="1443313" y="7149"/>
                    </a:cubicBezTo>
                    <a:cubicBezTo>
                      <a:pt x="1447890" y="11726"/>
                      <a:pt x="1450462" y="17934"/>
                      <a:pt x="1450462" y="24408"/>
                    </a:cubicBezTo>
                    <a:lnTo>
                      <a:pt x="1450462" y="342641"/>
                    </a:lnTo>
                    <a:cubicBezTo>
                      <a:pt x="1450462" y="349114"/>
                      <a:pt x="1447890" y="355322"/>
                      <a:pt x="1443313" y="359899"/>
                    </a:cubicBezTo>
                    <a:cubicBezTo>
                      <a:pt x="1438736" y="364477"/>
                      <a:pt x="1432527" y="367048"/>
                      <a:pt x="1426054" y="367048"/>
                    </a:cubicBezTo>
                    <a:lnTo>
                      <a:pt x="24408" y="367048"/>
                    </a:lnTo>
                    <a:cubicBezTo>
                      <a:pt x="17934" y="367048"/>
                      <a:pt x="11726" y="364477"/>
                      <a:pt x="7149" y="359899"/>
                    </a:cubicBezTo>
                    <a:cubicBezTo>
                      <a:pt x="2572" y="355322"/>
                      <a:pt x="0" y="349114"/>
                      <a:pt x="0" y="342641"/>
                    </a:cubicBezTo>
                    <a:lnTo>
                      <a:pt x="0" y="24408"/>
                    </a:lnTo>
                    <a:cubicBezTo>
                      <a:pt x="0" y="17934"/>
                      <a:pt x="2572" y="11726"/>
                      <a:pt x="7149" y="7149"/>
                    </a:cubicBezTo>
                    <a:cubicBezTo>
                      <a:pt x="11726" y="2572"/>
                      <a:pt x="17934" y="0"/>
                      <a:pt x="24408" y="0"/>
                    </a:cubicBezTo>
                    <a:close/>
                  </a:path>
                </a:pathLst>
              </a:custGeom>
              <a:solidFill>
                <a:srgbClr val="02449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38100"/>
                <a:ext cx="1450462" cy="4051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302260" y="628843"/>
              <a:ext cx="5994399" cy="5030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8"/>
                </a:lnSpc>
              </a:pPr>
              <a:r>
                <a:rPr lang="en-US" sz="2808" b="1" dirty="0">
                  <a:solidFill>
                    <a:srgbClr val="FDFCF5"/>
                  </a:solidFill>
                  <a:latin typeface="Now Bold"/>
                  <a:ea typeface="Now Bold"/>
                  <a:cs typeface="Now Bold"/>
                  <a:sym typeface="Now Bold"/>
                </a:rPr>
                <a:t>Guardian of the Treaties</a:t>
              </a: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926303" y="3337634"/>
            <a:ext cx="3369992" cy="75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Informal dialogue with Member States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360005" y="4293234"/>
            <a:ext cx="1668584" cy="323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b="1" dirty="0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  <a:t>As a result of: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71600" y="800100"/>
            <a:ext cx="16321661" cy="6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  <a:spcBef>
                <a:spcPct val="0"/>
              </a:spcBef>
            </a:pPr>
            <a:r>
              <a:rPr lang="en-US" sz="42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How we </a:t>
            </a:r>
            <a:r>
              <a:rPr lang="en-US" sz="42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enforce the EU Social Acquis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1C7B0F-DAD7-471F-D6B0-D21732B0A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34638" y="4303899"/>
            <a:ext cx="12418723" cy="1803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6860" b="1" dirty="0">
                <a:solidFill>
                  <a:srgbClr val="EAD94A"/>
                </a:solidFill>
                <a:latin typeface="Now Bold"/>
                <a:ea typeface="Now Bold"/>
                <a:cs typeface="Now Bold"/>
                <a:sym typeface="Now Bold"/>
              </a:rPr>
              <a:t>European Pillar </a:t>
            </a:r>
            <a:br>
              <a:rPr lang="en-US" sz="6860" b="1" dirty="0">
                <a:solidFill>
                  <a:srgbClr val="EAD94A"/>
                </a:solidFill>
                <a:latin typeface="Now Bold"/>
                <a:ea typeface="Now Bold"/>
                <a:cs typeface="Now Bold"/>
                <a:sym typeface="Now Bold"/>
              </a:rPr>
            </a:br>
            <a:r>
              <a:rPr lang="en-US" sz="6860" b="1" dirty="0">
                <a:solidFill>
                  <a:srgbClr val="EAD94A"/>
                </a:solidFill>
                <a:latin typeface="Now Bold"/>
                <a:ea typeface="Now Bold"/>
                <a:cs typeface="Now Bold"/>
                <a:sym typeface="Now Bold"/>
              </a:rPr>
              <a:t>of Social Rights</a:t>
            </a:r>
          </a:p>
        </p:txBody>
      </p: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32859"/>
            <a:ext cx="4010641" cy="401064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4398" y="0"/>
                  </a:moveTo>
                  <a:lnTo>
                    <a:pt x="768402" y="0"/>
                  </a:lnTo>
                  <a:cubicBezTo>
                    <a:pt x="780177" y="0"/>
                    <a:pt x="791470" y="4678"/>
                    <a:pt x="799796" y="13004"/>
                  </a:cubicBezTo>
                  <a:cubicBezTo>
                    <a:pt x="808122" y="21330"/>
                    <a:pt x="812800" y="32623"/>
                    <a:pt x="812800" y="44398"/>
                  </a:cubicBezTo>
                  <a:lnTo>
                    <a:pt x="812800" y="768402"/>
                  </a:lnTo>
                  <a:cubicBezTo>
                    <a:pt x="812800" y="780177"/>
                    <a:pt x="808122" y="791470"/>
                    <a:pt x="799796" y="799796"/>
                  </a:cubicBezTo>
                  <a:cubicBezTo>
                    <a:pt x="791470" y="808122"/>
                    <a:pt x="780177" y="812800"/>
                    <a:pt x="768402" y="812800"/>
                  </a:cubicBezTo>
                  <a:lnTo>
                    <a:pt x="44398" y="812800"/>
                  </a:lnTo>
                  <a:cubicBezTo>
                    <a:pt x="32623" y="812800"/>
                    <a:pt x="21330" y="808122"/>
                    <a:pt x="13004" y="799796"/>
                  </a:cubicBezTo>
                  <a:cubicBezTo>
                    <a:pt x="4678" y="791470"/>
                    <a:pt x="0" y="780177"/>
                    <a:pt x="0" y="768402"/>
                  </a:cubicBezTo>
                  <a:lnTo>
                    <a:pt x="0" y="44398"/>
                  </a:lnTo>
                  <a:cubicBezTo>
                    <a:pt x="0" y="32623"/>
                    <a:pt x="4678" y="21330"/>
                    <a:pt x="13004" y="13004"/>
                  </a:cubicBezTo>
                  <a:cubicBezTo>
                    <a:pt x="21330" y="4678"/>
                    <a:pt x="32623" y="0"/>
                    <a:pt x="44398" y="0"/>
                  </a:cubicBezTo>
                  <a:close/>
                </a:path>
              </a:pathLst>
            </a:custGeom>
            <a:blipFill>
              <a:blip r:embed="rId2"/>
              <a:stretch>
                <a:fillRect l="-28277" r="-2827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133359" y="1132859"/>
            <a:ext cx="4010641" cy="401064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4398" y="0"/>
                  </a:moveTo>
                  <a:lnTo>
                    <a:pt x="768402" y="0"/>
                  </a:lnTo>
                  <a:cubicBezTo>
                    <a:pt x="780177" y="0"/>
                    <a:pt x="791470" y="4678"/>
                    <a:pt x="799796" y="13004"/>
                  </a:cubicBezTo>
                  <a:cubicBezTo>
                    <a:pt x="808122" y="21330"/>
                    <a:pt x="812800" y="32623"/>
                    <a:pt x="812800" y="44398"/>
                  </a:cubicBezTo>
                  <a:lnTo>
                    <a:pt x="812800" y="768402"/>
                  </a:lnTo>
                  <a:cubicBezTo>
                    <a:pt x="812800" y="780177"/>
                    <a:pt x="808122" y="791470"/>
                    <a:pt x="799796" y="799796"/>
                  </a:cubicBezTo>
                  <a:cubicBezTo>
                    <a:pt x="791470" y="808122"/>
                    <a:pt x="780177" y="812800"/>
                    <a:pt x="768402" y="812800"/>
                  </a:cubicBezTo>
                  <a:lnTo>
                    <a:pt x="44398" y="812800"/>
                  </a:lnTo>
                  <a:cubicBezTo>
                    <a:pt x="32623" y="812800"/>
                    <a:pt x="21330" y="808122"/>
                    <a:pt x="13004" y="799796"/>
                  </a:cubicBezTo>
                  <a:cubicBezTo>
                    <a:pt x="4678" y="791470"/>
                    <a:pt x="0" y="780177"/>
                    <a:pt x="0" y="768402"/>
                  </a:cubicBezTo>
                  <a:lnTo>
                    <a:pt x="0" y="44398"/>
                  </a:lnTo>
                  <a:cubicBezTo>
                    <a:pt x="0" y="32623"/>
                    <a:pt x="4678" y="21330"/>
                    <a:pt x="13004" y="13004"/>
                  </a:cubicBezTo>
                  <a:cubicBezTo>
                    <a:pt x="21330" y="4678"/>
                    <a:pt x="32623" y="0"/>
                    <a:pt x="44398" y="0"/>
                  </a:cubicBezTo>
                  <a:close/>
                </a:path>
              </a:pathLst>
            </a:custGeom>
            <a:blipFill>
              <a:blip r:embed="rId3"/>
              <a:stretch>
                <a:fillRect l="-48544" r="-6592" b="-3358"/>
              </a:stretch>
            </a:blipFill>
          </p:spPr>
          <p:txBody>
            <a:bodyPr/>
            <a:lstStyle/>
            <a:p>
              <a:endParaRPr lang="en-IE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5247659"/>
            <a:ext cx="4010641" cy="40106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4398" y="0"/>
                  </a:moveTo>
                  <a:lnTo>
                    <a:pt x="768402" y="0"/>
                  </a:lnTo>
                  <a:cubicBezTo>
                    <a:pt x="780177" y="0"/>
                    <a:pt x="791470" y="4678"/>
                    <a:pt x="799796" y="13004"/>
                  </a:cubicBezTo>
                  <a:cubicBezTo>
                    <a:pt x="808122" y="21330"/>
                    <a:pt x="812800" y="32623"/>
                    <a:pt x="812800" y="44398"/>
                  </a:cubicBezTo>
                  <a:lnTo>
                    <a:pt x="812800" y="768402"/>
                  </a:lnTo>
                  <a:cubicBezTo>
                    <a:pt x="812800" y="780177"/>
                    <a:pt x="808122" y="791470"/>
                    <a:pt x="799796" y="799796"/>
                  </a:cubicBezTo>
                  <a:cubicBezTo>
                    <a:pt x="791470" y="808122"/>
                    <a:pt x="780177" y="812800"/>
                    <a:pt x="768402" y="812800"/>
                  </a:cubicBezTo>
                  <a:lnTo>
                    <a:pt x="44398" y="812800"/>
                  </a:lnTo>
                  <a:cubicBezTo>
                    <a:pt x="32623" y="812800"/>
                    <a:pt x="21330" y="808122"/>
                    <a:pt x="13004" y="799796"/>
                  </a:cubicBezTo>
                  <a:cubicBezTo>
                    <a:pt x="4678" y="791470"/>
                    <a:pt x="0" y="780177"/>
                    <a:pt x="0" y="768402"/>
                  </a:cubicBezTo>
                  <a:lnTo>
                    <a:pt x="0" y="44398"/>
                  </a:lnTo>
                  <a:cubicBezTo>
                    <a:pt x="0" y="32623"/>
                    <a:pt x="4678" y="21330"/>
                    <a:pt x="13004" y="13004"/>
                  </a:cubicBezTo>
                  <a:cubicBezTo>
                    <a:pt x="21330" y="4678"/>
                    <a:pt x="32623" y="0"/>
                    <a:pt x="44398" y="0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33359" y="5247659"/>
            <a:ext cx="4010641" cy="401064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4398" y="0"/>
                  </a:moveTo>
                  <a:lnTo>
                    <a:pt x="768402" y="0"/>
                  </a:lnTo>
                  <a:cubicBezTo>
                    <a:pt x="780177" y="0"/>
                    <a:pt x="791470" y="4678"/>
                    <a:pt x="799796" y="13004"/>
                  </a:cubicBezTo>
                  <a:cubicBezTo>
                    <a:pt x="808122" y="21330"/>
                    <a:pt x="812800" y="32623"/>
                    <a:pt x="812800" y="44398"/>
                  </a:cubicBezTo>
                  <a:lnTo>
                    <a:pt x="812800" y="768402"/>
                  </a:lnTo>
                  <a:cubicBezTo>
                    <a:pt x="812800" y="780177"/>
                    <a:pt x="808122" y="791470"/>
                    <a:pt x="799796" y="799796"/>
                  </a:cubicBezTo>
                  <a:cubicBezTo>
                    <a:pt x="791470" y="808122"/>
                    <a:pt x="780177" y="812800"/>
                    <a:pt x="768402" y="812800"/>
                  </a:cubicBezTo>
                  <a:lnTo>
                    <a:pt x="44398" y="812800"/>
                  </a:lnTo>
                  <a:cubicBezTo>
                    <a:pt x="32623" y="812800"/>
                    <a:pt x="21330" y="808122"/>
                    <a:pt x="13004" y="799796"/>
                  </a:cubicBezTo>
                  <a:cubicBezTo>
                    <a:pt x="4678" y="791470"/>
                    <a:pt x="0" y="780177"/>
                    <a:pt x="0" y="768402"/>
                  </a:cubicBezTo>
                  <a:lnTo>
                    <a:pt x="0" y="44398"/>
                  </a:lnTo>
                  <a:cubicBezTo>
                    <a:pt x="0" y="32623"/>
                    <a:pt x="4678" y="21330"/>
                    <a:pt x="13004" y="13004"/>
                  </a:cubicBezTo>
                  <a:cubicBezTo>
                    <a:pt x="21330" y="4678"/>
                    <a:pt x="32623" y="0"/>
                    <a:pt x="44398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9672723" y="4729239"/>
            <a:ext cx="7363337" cy="19050"/>
          </a:xfrm>
          <a:prstGeom prst="line">
            <a:avLst/>
          </a:prstGeom>
          <a:ln w="38100" cap="flat">
            <a:solidFill>
              <a:srgbClr val="FCAF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12" name="TextBox 12"/>
          <p:cNvSpPr txBox="1"/>
          <p:nvPr/>
        </p:nvSpPr>
        <p:spPr>
          <a:xfrm>
            <a:off x="9672723" y="5010174"/>
            <a:ext cx="7586577" cy="774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2"/>
              </a:lnSpc>
              <a:spcBef>
                <a:spcPct val="0"/>
              </a:spcBef>
            </a:pPr>
            <a:r>
              <a:rPr lang="en-US" sz="5299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EU’s Social Dimension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98160" y="1466419"/>
            <a:ext cx="4294543" cy="3629707"/>
            <a:chOff x="-502903" y="-3861243"/>
            <a:chExt cx="5726058" cy="4839608"/>
          </a:xfrm>
        </p:grpSpPr>
        <p:grpSp>
          <p:nvGrpSpPr>
            <p:cNvPr id="14" name="Group 14"/>
            <p:cNvGrpSpPr/>
            <p:nvPr/>
          </p:nvGrpSpPr>
          <p:grpSpPr>
            <a:xfrm>
              <a:off x="-502903" y="-3861243"/>
              <a:ext cx="5726058" cy="4839608"/>
              <a:chOff x="-144127" y="-1106595"/>
              <a:chExt cx="1641031" cy="138698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144127" y="-1106595"/>
                <a:ext cx="985274" cy="280389"/>
              </a:xfrm>
              <a:custGeom>
                <a:avLst/>
                <a:gdLst/>
                <a:ahLst/>
                <a:cxnLst/>
                <a:rect l="l" t="t" r="r" b="b"/>
                <a:pathLst>
                  <a:path w="1496904" h="280389">
                    <a:moveTo>
                      <a:pt x="29645" y="0"/>
                    </a:moveTo>
                    <a:lnTo>
                      <a:pt x="1467259" y="0"/>
                    </a:lnTo>
                    <a:cubicBezTo>
                      <a:pt x="1475121" y="0"/>
                      <a:pt x="1482662" y="3123"/>
                      <a:pt x="1488221" y="8683"/>
                    </a:cubicBezTo>
                    <a:cubicBezTo>
                      <a:pt x="1493780" y="14242"/>
                      <a:pt x="1496904" y="21782"/>
                      <a:pt x="1496904" y="29645"/>
                    </a:cubicBezTo>
                    <a:lnTo>
                      <a:pt x="1496904" y="250745"/>
                    </a:lnTo>
                    <a:cubicBezTo>
                      <a:pt x="1496904" y="267117"/>
                      <a:pt x="1483631" y="280389"/>
                      <a:pt x="1467259" y="280389"/>
                    </a:cubicBezTo>
                    <a:lnTo>
                      <a:pt x="29645" y="280389"/>
                    </a:lnTo>
                    <a:cubicBezTo>
                      <a:pt x="21782" y="280389"/>
                      <a:pt x="14242" y="277266"/>
                      <a:pt x="8683" y="271707"/>
                    </a:cubicBezTo>
                    <a:cubicBezTo>
                      <a:pt x="3123" y="266147"/>
                      <a:pt x="0" y="258607"/>
                      <a:pt x="0" y="250745"/>
                    </a:cubicBezTo>
                    <a:lnTo>
                      <a:pt x="0" y="29645"/>
                    </a:lnTo>
                    <a:cubicBezTo>
                      <a:pt x="0" y="21782"/>
                      <a:pt x="3123" y="14242"/>
                      <a:pt x="8683" y="8683"/>
                    </a:cubicBezTo>
                    <a:cubicBezTo>
                      <a:pt x="14242" y="3123"/>
                      <a:pt x="21782" y="0"/>
                      <a:pt x="2964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496904" cy="318490"/>
              </a:xfrm>
              <a:prstGeom prst="rect">
                <a:avLst/>
              </a:prstGeom>
            </p:spPr>
            <p:txBody>
              <a:bodyPr lIns="40528" tIns="40528" rIns="40528" bIns="40528" rtlCol="0" anchor="ctr"/>
              <a:lstStyle/>
              <a:p>
                <a:pPr algn="l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03312" y="-3649083"/>
              <a:ext cx="5057661" cy="531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24"/>
                </a:lnSpc>
              </a:pPr>
              <a:r>
                <a:rPr lang="en-US" sz="2446" b="1" dirty="0">
                  <a:solidFill>
                    <a:srgbClr val="FE8B57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Employment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133359" y="1200708"/>
            <a:ext cx="4784497" cy="1265194"/>
            <a:chOff x="-1156175" y="-132943"/>
            <a:chExt cx="6379330" cy="1686926"/>
          </a:xfrm>
        </p:grpSpPr>
        <p:grpSp>
          <p:nvGrpSpPr>
            <p:cNvPr id="19" name="Group 19"/>
            <p:cNvGrpSpPr/>
            <p:nvPr/>
          </p:nvGrpSpPr>
          <p:grpSpPr>
            <a:xfrm>
              <a:off x="-1156175" y="-132943"/>
              <a:ext cx="6379330" cy="1686926"/>
              <a:chOff x="-331348" y="-38100"/>
              <a:chExt cx="1828252" cy="4834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-331348" y="37799"/>
                <a:ext cx="1013363" cy="325300"/>
              </a:xfrm>
              <a:custGeom>
                <a:avLst/>
                <a:gdLst/>
                <a:ahLst/>
                <a:cxnLst/>
                <a:rect l="l" t="t" r="r" b="b"/>
                <a:pathLst>
                  <a:path w="1496904" h="445356">
                    <a:moveTo>
                      <a:pt x="29645" y="0"/>
                    </a:moveTo>
                    <a:lnTo>
                      <a:pt x="1467259" y="0"/>
                    </a:lnTo>
                    <a:cubicBezTo>
                      <a:pt x="1475121" y="0"/>
                      <a:pt x="1482662" y="3123"/>
                      <a:pt x="1488221" y="8683"/>
                    </a:cubicBezTo>
                    <a:cubicBezTo>
                      <a:pt x="1493780" y="14242"/>
                      <a:pt x="1496904" y="21782"/>
                      <a:pt x="1496904" y="29645"/>
                    </a:cubicBezTo>
                    <a:lnTo>
                      <a:pt x="1496904" y="415711"/>
                    </a:lnTo>
                    <a:cubicBezTo>
                      <a:pt x="1496904" y="423573"/>
                      <a:pt x="1493780" y="431114"/>
                      <a:pt x="1488221" y="436673"/>
                    </a:cubicBezTo>
                    <a:cubicBezTo>
                      <a:pt x="1482662" y="442233"/>
                      <a:pt x="1475121" y="445356"/>
                      <a:pt x="1467259" y="445356"/>
                    </a:cubicBezTo>
                    <a:lnTo>
                      <a:pt x="29645" y="445356"/>
                    </a:lnTo>
                    <a:cubicBezTo>
                      <a:pt x="13272" y="445356"/>
                      <a:pt x="0" y="432083"/>
                      <a:pt x="0" y="415711"/>
                    </a:cubicBezTo>
                    <a:lnTo>
                      <a:pt x="0" y="29645"/>
                    </a:lnTo>
                    <a:cubicBezTo>
                      <a:pt x="0" y="21782"/>
                      <a:pt x="3123" y="14242"/>
                      <a:pt x="8683" y="8683"/>
                    </a:cubicBezTo>
                    <a:cubicBezTo>
                      <a:pt x="14242" y="3123"/>
                      <a:pt x="21782" y="0"/>
                      <a:pt x="2964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96904" cy="483456"/>
              </a:xfrm>
              <a:prstGeom prst="rect">
                <a:avLst/>
              </a:prstGeom>
            </p:spPr>
            <p:txBody>
              <a:bodyPr lIns="40528" tIns="40528" rIns="40528" bIns="40528" rtlCol="0" anchor="ctr"/>
              <a:lstStyle/>
              <a:p>
                <a:pPr algn="l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-950542" y="221334"/>
              <a:ext cx="3449555" cy="1003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446" b="1" dirty="0">
                  <a:solidFill>
                    <a:srgbClr val="FE8B57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Social protection </a:t>
              </a:r>
              <a:br>
                <a:rPr lang="en-US" sz="2446" b="1" dirty="0">
                  <a:solidFill>
                    <a:srgbClr val="FE8B57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</a:br>
              <a:r>
                <a:rPr lang="en-US" sz="2446" b="1" dirty="0">
                  <a:solidFill>
                    <a:srgbClr val="FE8B57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and inclusion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925199" y="8280132"/>
            <a:ext cx="4155629" cy="924235"/>
            <a:chOff x="-317685" y="-253948"/>
            <a:chExt cx="5540840" cy="1232313"/>
          </a:xfrm>
        </p:grpSpPr>
        <p:grpSp>
          <p:nvGrpSpPr>
            <p:cNvPr id="24" name="Group 24"/>
            <p:cNvGrpSpPr/>
            <p:nvPr/>
          </p:nvGrpSpPr>
          <p:grpSpPr>
            <a:xfrm>
              <a:off x="-95938" y="-253948"/>
              <a:ext cx="5319093" cy="1232313"/>
              <a:chOff x="-27495" y="-72779"/>
              <a:chExt cx="1524399" cy="35316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-27495" y="-72779"/>
                <a:ext cx="1315598" cy="280389"/>
              </a:xfrm>
              <a:custGeom>
                <a:avLst/>
                <a:gdLst/>
                <a:ahLst/>
                <a:cxnLst/>
                <a:rect l="l" t="t" r="r" b="b"/>
                <a:pathLst>
                  <a:path w="1496904" h="280389">
                    <a:moveTo>
                      <a:pt x="29645" y="0"/>
                    </a:moveTo>
                    <a:lnTo>
                      <a:pt x="1467259" y="0"/>
                    </a:lnTo>
                    <a:cubicBezTo>
                      <a:pt x="1475121" y="0"/>
                      <a:pt x="1482662" y="3123"/>
                      <a:pt x="1488221" y="8683"/>
                    </a:cubicBezTo>
                    <a:cubicBezTo>
                      <a:pt x="1493780" y="14242"/>
                      <a:pt x="1496904" y="21782"/>
                      <a:pt x="1496904" y="29645"/>
                    </a:cubicBezTo>
                    <a:lnTo>
                      <a:pt x="1496904" y="250745"/>
                    </a:lnTo>
                    <a:cubicBezTo>
                      <a:pt x="1496904" y="267117"/>
                      <a:pt x="1483631" y="280389"/>
                      <a:pt x="1467259" y="280389"/>
                    </a:cubicBezTo>
                    <a:lnTo>
                      <a:pt x="29645" y="280389"/>
                    </a:lnTo>
                    <a:cubicBezTo>
                      <a:pt x="21782" y="280389"/>
                      <a:pt x="14242" y="277266"/>
                      <a:pt x="8683" y="271707"/>
                    </a:cubicBezTo>
                    <a:cubicBezTo>
                      <a:pt x="3123" y="266147"/>
                      <a:pt x="0" y="258607"/>
                      <a:pt x="0" y="250745"/>
                    </a:cubicBezTo>
                    <a:lnTo>
                      <a:pt x="0" y="29645"/>
                    </a:lnTo>
                    <a:cubicBezTo>
                      <a:pt x="0" y="21782"/>
                      <a:pt x="3123" y="14242"/>
                      <a:pt x="8683" y="8683"/>
                    </a:cubicBezTo>
                    <a:cubicBezTo>
                      <a:pt x="14242" y="3123"/>
                      <a:pt x="21782" y="0"/>
                      <a:pt x="2964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1496904" cy="318490"/>
              </a:xfrm>
              <a:prstGeom prst="rect">
                <a:avLst/>
              </a:prstGeom>
            </p:spPr>
            <p:txBody>
              <a:bodyPr lIns="40528" tIns="40528" rIns="40528" bIns="40528" rtlCol="0" anchor="ctr"/>
              <a:lstStyle/>
              <a:p>
                <a:pPr algn="l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-317685" y="-33645"/>
              <a:ext cx="5057660" cy="559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24"/>
                </a:lnSpc>
              </a:pPr>
              <a:r>
                <a:rPr lang="en-US" sz="2446" b="1" dirty="0">
                  <a:solidFill>
                    <a:srgbClr val="FE8B57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Education and training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99977" y="8267177"/>
            <a:ext cx="4487283" cy="937639"/>
            <a:chOff x="-759890" y="-271820"/>
            <a:chExt cx="5983045" cy="1250185"/>
          </a:xfrm>
        </p:grpSpPr>
        <p:grpSp>
          <p:nvGrpSpPr>
            <p:cNvPr id="29" name="Group 29"/>
            <p:cNvGrpSpPr/>
            <p:nvPr/>
          </p:nvGrpSpPr>
          <p:grpSpPr>
            <a:xfrm>
              <a:off x="-759890" y="-271820"/>
              <a:ext cx="5983045" cy="1250185"/>
              <a:chOff x="-217777" y="-77901"/>
              <a:chExt cx="1714681" cy="358291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-217777" y="-77901"/>
                <a:ext cx="1206591" cy="280389"/>
              </a:xfrm>
              <a:custGeom>
                <a:avLst/>
                <a:gdLst/>
                <a:ahLst/>
                <a:cxnLst/>
                <a:rect l="l" t="t" r="r" b="b"/>
                <a:pathLst>
                  <a:path w="1496904" h="280389">
                    <a:moveTo>
                      <a:pt x="29645" y="0"/>
                    </a:moveTo>
                    <a:lnTo>
                      <a:pt x="1467259" y="0"/>
                    </a:lnTo>
                    <a:cubicBezTo>
                      <a:pt x="1475121" y="0"/>
                      <a:pt x="1482662" y="3123"/>
                      <a:pt x="1488221" y="8683"/>
                    </a:cubicBezTo>
                    <a:cubicBezTo>
                      <a:pt x="1493780" y="14242"/>
                      <a:pt x="1496904" y="21782"/>
                      <a:pt x="1496904" y="29645"/>
                    </a:cubicBezTo>
                    <a:lnTo>
                      <a:pt x="1496904" y="250745"/>
                    </a:lnTo>
                    <a:cubicBezTo>
                      <a:pt x="1496904" y="267117"/>
                      <a:pt x="1483631" y="280389"/>
                      <a:pt x="1467259" y="280389"/>
                    </a:cubicBezTo>
                    <a:lnTo>
                      <a:pt x="29645" y="280389"/>
                    </a:lnTo>
                    <a:cubicBezTo>
                      <a:pt x="21782" y="280389"/>
                      <a:pt x="14242" y="277266"/>
                      <a:pt x="8683" y="271707"/>
                    </a:cubicBezTo>
                    <a:cubicBezTo>
                      <a:pt x="3123" y="266147"/>
                      <a:pt x="0" y="258607"/>
                      <a:pt x="0" y="250745"/>
                    </a:cubicBezTo>
                    <a:lnTo>
                      <a:pt x="0" y="29645"/>
                    </a:lnTo>
                    <a:cubicBezTo>
                      <a:pt x="0" y="21782"/>
                      <a:pt x="3123" y="14242"/>
                      <a:pt x="8683" y="8683"/>
                    </a:cubicBezTo>
                    <a:cubicBezTo>
                      <a:pt x="14242" y="3123"/>
                      <a:pt x="21782" y="0"/>
                      <a:pt x="2964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496904" cy="318490"/>
              </a:xfrm>
              <a:prstGeom prst="rect">
                <a:avLst/>
              </a:prstGeom>
            </p:spPr>
            <p:txBody>
              <a:bodyPr lIns="40528" tIns="40528" rIns="40528" bIns="40528" rtlCol="0" anchor="ctr"/>
              <a:lstStyle/>
              <a:p>
                <a:pPr algn="l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82747" y="-43275"/>
              <a:ext cx="5057660" cy="531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24"/>
                </a:lnSpc>
              </a:pPr>
              <a:r>
                <a:rPr lang="en-US" sz="2446" b="1" dirty="0">
                  <a:solidFill>
                    <a:srgbClr val="FE8B57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Social dialogue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CA7C234-2FE8-4B13-5235-3B0E8876A2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665725" y="1350229"/>
            <a:ext cx="8956550" cy="8077135"/>
            <a:chOff x="0" y="0"/>
            <a:chExt cx="11942066" cy="10769513"/>
          </a:xfrm>
        </p:grpSpPr>
        <p:sp>
          <p:nvSpPr>
            <p:cNvPr id="4" name="Freeform 4"/>
            <p:cNvSpPr/>
            <p:nvPr/>
          </p:nvSpPr>
          <p:spPr>
            <a:xfrm>
              <a:off x="0" y="131466"/>
              <a:ext cx="11942066" cy="10638047"/>
            </a:xfrm>
            <a:custGeom>
              <a:avLst/>
              <a:gdLst/>
              <a:ahLst/>
              <a:cxnLst/>
              <a:rect l="l" t="t" r="r" b="b"/>
              <a:pathLst>
                <a:path w="11942066" h="10638047">
                  <a:moveTo>
                    <a:pt x="0" y="0"/>
                  </a:moveTo>
                  <a:lnTo>
                    <a:pt x="11942066" y="0"/>
                  </a:lnTo>
                  <a:lnTo>
                    <a:pt x="11942066" y="10638047"/>
                  </a:lnTo>
                  <a:lnTo>
                    <a:pt x="0" y="10638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Freeform 5"/>
            <p:cNvSpPr/>
            <p:nvPr/>
          </p:nvSpPr>
          <p:spPr>
            <a:xfrm>
              <a:off x="4312943" y="0"/>
              <a:ext cx="3316180" cy="1300463"/>
            </a:xfrm>
            <a:custGeom>
              <a:avLst/>
              <a:gdLst/>
              <a:ahLst/>
              <a:cxnLst/>
              <a:rect l="l" t="t" r="r" b="b"/>
              <a:pathLst>
                <a:path w="3316180" h="1300463">
                  <a:moveTo>
                    <a:pt x="0" y="0"/>
                  </a:moveTo>
                  <a:lnTo>
                    <a:pt x="3316180" y="0"/>
                  </a:lnTo>
                  <a:lnTo>
                    <a:pt x="3316180" y="1300463"/>
                  </a:lnTo>
                  <a:lnTo>
                    <a:pt x="0" y="1300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Freeform 6"/>
            <p:cNvSpPr/>
            <p:nvPr/>
          </p:nvSpPr>
          <p:spPr>
            <a:xfrm>
              <a:off x="5971033" y="9547690"/>
              <a:ext cx="1809869" cy="1006509"/>
            </a:xfrm>
            <a:custGeom>
              <a:avLst/>
              <a:gdLst/>
              <a:ahLst/>
              <a:cxnLst/>
              <a:rect l="l" t="t" r="r" b="b"/>
              <a:pathLst>
                <a:path w="1809869" h="1006509">
                  <a:moveTo>
                    <a:pt x="0" y="0"/>
                  </a:moveTo>
                  <a:lnTo>
                    <a:pt x="1809869" y="0"/>
                  </a:lnTo>
                  <a:lnTo>
                    <a:pt x="1809869" y="1006509"/>
                  </a:lnTo>
                  <a:lnTo>
                    <a:pt x="0" y="1006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43000" y="753723"/>
            <a:ext cx="4953000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Our Compass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84828" y="4997987"/>
            <a:ext cx="2203836" cy="73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0"/>
              </a:lnSpc>
            </a:pPr>
            <a:r>
              <a:rPr lang="en-US" sz="2136" b="1" dirty="0">
                <a:solidFill>
                  <a:srgbClr val="FE628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Social protection and inclusion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00343" y="7774962"/>
            <a:ext cx="1828800" cy="736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0"/>
              </a:lnSpc>
            </a:pPr>
            <a:r>
              <a:rPr lang="en-US" sz="2136" b="1" dirty="0">
                <a:solidFill>
                  <a:srgbClr val="FCAF21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Fair working </a:t>
            </a:r>
            <a:br>
              <a:rPr lang="en-US" sz="2136" b="1" dirty="0">
                <a:solidFill>
                  <a:srgbClr val="FCAF21"/>
                </a:solidFill>
                <a:latin typeface="Kollektif Bold"/>
                <a:ea typeface="Kollektif Bold"/>
                <a:cs typeface="Kollektif Bold"/>
                <a:sym typeface="Kollektif Bold"/>
              </a:rPr>
            </a:br>
            <a:r>
              <a:rPr lang="en-US" sz="2136" b="1" dirty="0">
                <a:solidFill>
                  <a:srgbClr val="FCAF21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conditions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63400" y="1328291"/>
            <a:ext cx="3736451" cy="73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0"/>
              </a:lnSpc>
            </a:pPr>
            <a:r>
              <a:rPr lang="en-US" sz="2136" b="1" dirty="0">
                <a:solidFill>
                  <a:srgbClr val="48CFAE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Equal opportunities and access to the </a:t>
            </a:r>
            <a:r>
              <a:rPr lang="en-US" sz="2136" b="1" dirty="0" err="1">
                <a:solidFill>
                  <a:srgbClr val="48CFAE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labour</a:t>
            </a:r>
            <a:r>
              <a:rPr lang="en-US" sz="2136" b="1" dirty="0">
                <a:solidFill>
                  <a:srgbClr val="48CFAE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 market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0FB202-1D1F-F113-346F-0F6803EDB81F}"/>
              </a:ext>
            </a:extLst>
          </p:cNvPr>
          <p:cNvSpPr/>
          <p:nvPr/>
        </p:nvSpPr>
        <p:spPr>
          <a:xfrm>
            <a:off x="2133600" y="5070743"/>
            <a:ext cx="109081" cy="663279"/>
          </a:xfrm>
          <a:prstGeom prst="rect">
            <a:avLst/>
          </a:prstGeom>
          <a:solidFill>
            <a:srgbClr val="FF61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21A296-5794-577B-F1FD-D1F808D586C0}"/>
              </a:ext>
            </a:extLst>
          </p:cNvPr>
          <p:cNvSpPr/>
          <p:nvPr/>
        </p:nvSpPr>
        <p:spPr>
          <a:xfrm>
            <a:off x="11734800" y="1350229"/>
            <a:ext cx="109081" cy="663279"/>
          </a:xfrm>
          <a:prstGeom prst="rect">
            <a:avLst/>
          </a:prstGeom>
          <a:solidFill>
            <a:srgbClr val="49CF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ECA10-DA38-517D-FFF2-E7478A8CEF1C}"/>
              </a:ext>
            </a:extLst>
          </p:cNvPr>
          <p:cNvSpPr/>
          <p:nvPr/>
        </p:nvSpPr>
        <p:spPr>
          <a:xfrm>
            <a:off x="13555764" y="7811339"/>
            <a:ext cx="109081" cy="663279"/>
          </a:xfrm>
          <a:prstGeom prst="rect">
            <a:avLst/>
          </a:prstGeom>
          <a:solidFill>
            <a:srgbClr val="FDAF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A50375-B173-7D18-F866-0E64B3EF08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66800" y="723900"/>
            <a:ext cx="6477000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Timeline: Key dates </a:t>
            </a:r>
          </a:p>
        </p:txBody>
      </p:sp>
      <p:sp>
        <p:nvSpPr>
          <p:cNvPr id="16" name="AutoShape 16"/>
          <p:cNvSpPr/>
          <p:nvPr/>
        </p:nvSpPr>
        <p:spPr>
          <a:xfrm flipV="1">
            <a:off x="152404" y="5497015"/>
            <a:ext cx="17836803" cy="27484"/>
          </a:xfrm>
          <a:prstGeom prst="line">
            <a:avLst/>
          </a:prstGeom>
          <a:ln w="57150" cap="flat">
            <a:solidFill>
              <a:srgbClr val="EDF0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8ADA37-74A5-2843-44DD-F833D8059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277" y="9143355"/>
            <a:ext cx="2494544" cy="831514"/>
          </a:xfrm>
          <a:prstGeom prst="rect">
            <a:avLst/>
          </a:prstGeom>
        </p:spPr>
      </p:pic>
      <p:sp>
        <p:nvSpPr>
          <p:cNvPr id="32" name="TextBox 20">
            <a:extLst>
              <a:ext uri="{FF2B5EF4-FFF2-40B4-BE49-F238E27FC236}">
                <a16:creationId xmlns:a16="http://schemas.microsoft.com/office/drawing/2014/main" id="{F87C33C4-DFD7-9162-8302-A3AEC916A386}"/>
              </a:ext>
            </a:extLst>
          </p:cNvPr>
          <p:cNvSpPr txBox="1"/>
          <p:nvPr/>
        </p:nvSpPr>
        <p:spPr>
          <a:xfrm>
            <a:off x="6324600" y="6691937"/>
            <a:ext cx="3232845" cy="2273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b="1" spc="29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European Pillar of Social Rights</a:t>
            </a:r>
          </a:p>
          <a:p>
            <a:pPr>
              <a:lnSpc>
                <a:spcPts val="2999"/>
              </a:lnSpc>
            </a:pPr>
            <a:r>
              <a:rPr lang="en-US" spc="29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Proclamation </a:t>
            </a:r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i="1" kern="100" dirty="0">
                <a:latin typeface="Calibri" panose="020F0502020204030204" pitchFamily="34" charset="0"/>
                <a:cs typeface="Times New Roman" panose="02020603050405020304" pitchFamily="18" charset="0"/>
                <a:sym typeface="Now Bold"/>
              </a:rPr>
              <a:t>Gothenburg Declaration</a:t>
            </a:r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pc="26" dirty="0">
                <a:solidFill>
                  <a:srgbClr val="191919"/>
                </a:solidFill>
                <a:latin typeface="Now"/>
                <a:ea typeface="Now"/>
                <a:cs typeface="Now"/>
                <a:sym typeface="Now"/>
              </a:rPr>
              <a:t>November</a:t>
            </a:r>
            <a:endParaRPr lang="en-US" sz="1800" spc="26" dirty="0">
              <a:solidFill>
                <a:srgbClr val="191919"/>
              </a:solidFill>
              <a:latin typeface="Now"/>
              <a:ea typeface="Now"/>
              <a:cs typeface="Now"/>
              <a:sym typeface="Now"/>
            </a:endParaRPr>
          </a:p>
          <a:p>
            <a:pPr>
              <a:lnSpc>
                <a:spcPts val="2999"/>
              </a:lnSpc>
              <a:spcBef>
                <a:spcPct val="0"/>
              </a:spcBef>
            </a:pPr>
            <a:endParaRPr lang="en-US" b="1" i="1" kern="100" dirty="0">
              <a:latin typeface="Calibri" panose="020F0502020204030204" pitchFamily="34" charset="0"/>
              <a:cs typeface="Times New Roman" panose="02020603050405020304" pitchFamily="18" charset="0"/>
              <a:sym typeface="Now Bold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02AD9376-0EC1-90B4-8966-EFDA3740F337}"/>
              </a:ext>
            </a:extLst>
          </p:cNvPr>
          <p:cNvSpPr/>
          <p:nvPr/>
        </p:nvSpPr>
        <p:spPr>
          <a:xfrm>
            <a:off x="1905000" y="5934449"/>
            <a:ext cx="0" cy="612628"/>
          </a:xfrm>
          <a:prstGeom prst="line">
            <a:avLst/>
          </a:prstGeom>
          <a:ln w="47625" cap="flat">
            <a:solidFill>
              <a:srgbClr val="37C9E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E"/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3F4ACCB0-3298-C816-258F-EB686CF2FFD8}"/>
              </a:ext>
            </a:extLst>
          </p:cNvPr>
          <p:cNvSpPr txBox="1"/>
          <p:nvPr/>
        </p:nvSpPr>
        <p:spPr>
          <a:xfrm>
            <a:off x="914400" y="6581151"/>
            <a:ext cx="2008392" cy="2475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b="1" spc="29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European Social Charter</a:t>
            </a:r>
          </a:p>
          <a:p>
            <a:pPr>
              <a:lnSpc>
                <a:spcPts val="2699"/>
              </a:lnSpc>
            </a:pPr>
            <a:r>
              <a:rPr lang="en-US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undamental social and economic rights for European citizens</a:t>
            </a:r>
          </a:p>
          <a:p>
            <a:pPr>
              <a:lnSpc>
                <a:spcPts val="2699"/>
              </a:lnSpc>
            </a:pPr>
            <a:r>
              <a:rPr lang="en-US" spc="26" dirty="0">
                <a:solidFill>
                  <a:srgbClr val="191919"/>
                </a:solidFill>
                <a:latin typeface="Now"/>
                <a:ea typeface="Now"/>
                <a:cs typeface="Now"/>
                <a:sym typeface="Now"/>
              </a:rPr>
              <a:t>Octo</a:t>
            </a:r>
            <a:r>
              <a:rPr lang="en-US" sz="1800" spc="26" dirty="0">
                <a:solidFill>
                  <a:srgbClr val="191919"/>
                </a:solidFill>
                <a:latin typeface="Now"/>
                <a:ea typeface="Now"/>
                <a:cs typeface="Now"/>
                <a:sym typeface="Now"/>
              </a:rPr>
              <a:t>ber</a:t>
            </a:r>
          </a:p>
          <a:p>
            <a:pPr>
              <a:lnSpc>
                <a:spcPts val="2699"/>
              </a:lnSpc>
            </a:pPr>
            <a:endParaRPr lang="en-IE" sz="18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3C57E86F-3946-5391-707E-F2CB7F0F935C}"/>
              </a:ext>
            </a:extLst>
          </p:cNvPr>
          <p:cNvGrpSpPr/>
          <p:nvPr/>
        </p:nvGrpSpPr>
        <p:grpSpPr>
          <a:xfrm>
            <a:off x="1022388" y="5160283"/>
            <a:ext cx="2008392" cy="802005"/>
            <a:chOff x="0" y="0"/>
            <a:chExt cx="779717" cy="21122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AB72092-3523-9260-3F52-76201A40C9AA}"/>
                </a:ext>
              </a:extLst>
            </p:cNvPr>
            <p:cNvSpPr/>
            <p:nvPr/>
          </p:nvSpPr>
          <p:spPr>
            <a:xfrm>
              <a:off x="0" y="0"/>
              <a:ext cx="779717" cy="211228"/>
            </a:xfrm>
            <a:custGeom>
              <a:avLst/>
              <a:gdLst/>
              <a:ahLst/>
              <a:cxnLst/>
              <a:rect l="l" t="t" r="r" b="b"/>
              <a:pathLst>
                <a:path w="779717" h="211228">
                  <a:moveTo>
                    <a:pt x="39226" y="0"/>
                  </a:moveTo>
                  <a:lnTo>
                    <a:pt x="740491" y="0"/>
                  </a:lnTo>
                  <a:cubicBezTo>
                    <a:pt x="762155" y="0"/>
                    <a:pt x="779717" y="17562"/>
                    <a:pt x="779717" y="39226"/>
                  </a:cubicBezTo>
                  <a:lnTo>
                    <a:pt x="779717" y="172001"/>
                  </a:lnTo>
                  <a:cubicBezTo>
                    <a:pt x="779717" y="193665"/>
                    <a:pt x="762155" y="211228"/>
                    <a:pt x="740491" y="211228"/>
                  </a:cubicBezTo>
                  <a:lnTo>
                    <a:pt x="39226" y="211228"/>
                  </a:lnTo>
                  <a:cubicBezTo>
                    <a:pt x="17562" y="211228"/>
                    <a:pt x="0" y="193665"/>
                    <a:pt x="0" y="172001"/>
                  </a:cubicBezTo>
                  <a:lnTo>
                    <a:pt x="0" y="39226"/>
                  </a:lnTo>
                  <a:cubicBezTo>
                    <a:pt x="0" y="17562"/>
                    <a:pt x="17562" y="0"/>
                    <a:pt x="39226" y="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1292B3E9-1DEA-4272-AF4C-CC34FCD4069E}"/>
                </a:ext>
              </a:extLst>
            </p:cNvPr>
            <p:cNvSpPr txBox="1"/>
            <p:nvPr/>
          </p:nvSpPr>
          <p:spPr>
            <a:xfrm>
              <a:off x="0" y="-28575"/>
              <a:ext cx="779717" cy="23980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1961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DA93CF-4007-EE03-4A12-F16775BD9D14}"/>
              </a:ext>
            </a:extLst>
          </p:cNvPr>
          <p:cNvSpPr txBox="1"/>
          <p:nvPr/>
        </p:nvSpPr>
        <p:spPr>
          <a:xfrm>
            <a:off x="260242" y="502436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/>
              <a:t>1957</a:t>
            </a:r>
            <a:endParaRPr lang="en-IE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549994-ADE9-FE68-D40B-67CFAFD2BCB8}"/>
              </a:ext>
            </a:extLst>
          </p:cNvPr>
          <p:cNvSpPr txBox="1"/>
          <p:nvPr/>
        </p:nvSpPr>
        <p:spPr>
          <a:xfrm>
            <a:off x="3200400" y="502905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/>
              <a:t>1989</a:t>
            </a:r>
            <a:endParaRPr lang="en-IE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D99505-D644-48F9-2E73-295AE2798893}"/>
              </a:ext>
            </a:extLst>
          </p:cNvPr>
          <p:cNvSpPr txBox="1"/>
          <p:nvPr/>
        </p:nvSpPr>
        <p:spPr>
          <a:xfrm>
            <a:off x="3920641" y="5029053"/>
            <a:ext cx="861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/>
              <a:t>1992</a:t>
            </a:r>
            <a:endParaRPr lang="en-IE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A2975E-0F06-FE2D-36E6-A0ED26239475}"/>
              </a:ext>
            </a:extLst>
          </p:cNvPr>
          <p:cNvSpPr txBox="1"/>
          <p:nvPr/>
        </p:nvSpPr>
        <p:spPr>
          <a:xfrm>
            <a:off x="5883783" y="5019157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/>
              <a:t>2007</a:t>
            </a:r>
            <a:endParaRPr lang="en-IE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2074A8-D2AD-00A2-9D8B-5C67CEC0077B}"/>
              </a:ext>
            </a:extLst>
          </p:cNvPr>
          <p:cNvSpPr txBox="1"/>
          <p:nvPr/>
        </p:nvSpPr>
        <p:spPr>
          <a:xfrm>
            <a:off x="5006450" y="5019157"/>
            <a:ext cx="884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/>
              <a:t>2000</a:t>
            </a:r>
            <a:endParaRPr lang="en-IE" b="1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2B1594-26D5-D76D-9A43-A0F9BB14FA2F}"/>
              </a:ext>
            </a:extLst>
          </p:cNvPr>
          <p:cNvCxnSpPr/>
          <p:nvPr/>
        </p:nvCxnSpPr>
        <p:spPr>
          <a:xfrm flipV="1">
            <a:off x="612261" y="5319240"/>
            <a:ext cx="0" cy="2000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0AADDD3-7D4E-47A6-B8B5-DB3F5DA247B8}"/>
              </a:ext>
            </a:extLst>
          </p:cNvPr>
          <p:cNvCxnSpPr>
            <a:cxnSpLocks/>
          </p:cNvCxnSpPr>
          <p:nvPr/>
        </p:nvCxnSpPr>
        <p:spPr>
          <a:xfrm flipV="1">
            <a:off x="3561158" y="5322699"/>
            <a:ext cx="486" cy="2000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C756221-5941-7089-BBD2-FF1331BABA46}"/>
              </a:ext>
            </a:extLst>
          </p:cNvPr>
          <p:cNvCxnSpPr>
            <a:cxnSpLocks/>
          </p:cNvCxnSpPr>
          <p:nvPr/>
        </p:nvCxnSpPr>
        <p:spPr>
          <a:xfrm flipV="1">
            <a:off x="4229986" y="5329136"/>
            <a:ext cx="486" cy="2000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086C24D-31C7-249D-A2C2-A7CE2E99AFF2}"/>
              </a:ext>
            </a:extLst>
          </p:cNvPr>
          <p:cNvCxnSpPr>
            <a:cxnSpLocks/>
          </p:cNvCxnSpPr>
          <p:nvPr/>
        </p:nvCxnSpPr>
        <p:spPr>
          <a:xfrm flipV="1">
            <a:off x="5324602" y="5320516"/>
            <a:ext cx="486" cy="2000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09AD057-872F-38D3-FF68-6BAC848A8D40}"/>
              </a:ext>
            </a:extLst>
          </p:cNvPr>
          <p:cNvCxnSpPr>
            <a:cxnSpLocks/>
          </p:cNvCxnSpPr>
          <p:nvPr/>
        </p:nvCxnSpPr>
        <p:spPr>
          <a:xfrm flipV="1">
            <a:off x="6210507" y="5319240"/>
            <a:ext cx="486" cy="2000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0" name="Group 7">
            <a:extLst>
              <a:ext uri="{FF2B5EF4-FFF2-40B4-BE49-F238E27FC236}">
                <a16:creationId xmlns:a16="http://schemas.microsoft.com/office/drawing/2014/main" id="{CA16142E-B23A-2F81-BD24-36D997E1CA6F}"/>
              </a:ext>
            </a:extLst>
          </p:cNvPr>
          <p:cNvGrpSpPr/>
          <p:nvPr/>
        </p:nvGrpSpPr>
        <p:grpSpPr>
          <a:xfrm>
            <a:off x="6937920" y="5142241"/>
            <a:ext cx="2389570" cy="802004"/>
            <a:chOff x="0" y="0"/>
            <a:chExt cx="779717" cy="211228"/>
          </a:xfrm>
        </p:grpSpPr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id="{2DD5B62A-0524-3CBF-635E-E7556AA4EA1B}"/>
                </a:ext>
              </a:extLst>
            </p:cNvPr>
            <p:cNvSpPr/>
            <p:nvPr/>
          </p:nvSpPr>
          <p:spPr>
            <a:xfrm>
              <a:off x="0" y="0"/>
              <a:ext cx="779717" cy="211228"/>
            </a:xfrm>
            <a:custGeom>
              <a:avLst/>
              <a:gdLst/>
              <a:ahLst/>
              <a:cxnLst/>
              <a:rect l="l" t="t" r="r" b="b"/>
              <a:pathLst>
                <a:path w="779717" h="211228">
                  <a:moveTo>
                    <a:pt x="39226" y="0"/>
                  </a:moveTo>
                  <a:lnTo>
                    <a:pt x="740491" y="0"/>
                  </a:lnTo>
                  <a:cubicBezTo>
                    <a:pt x="762155" y="0"/>
                    <a:pt x="779717" y="17562"/>
                    <a:pt x="779717" y="39226"/>
                  </a:cubicBezTo>
                  <a:lnTo>
                    <a:pt x="779717" y="172001"/>
                  </a:lnTo>
                  <a:cubicBezTo>
                    <a:pt x="779717" y="193665"/>
                    <a:pt x="762155" y="211228"/>
                    <a:pt x="740491" y="211228"/>
                  </a:cubicBezTo>
                  <a:lnTo>
                    <a:pt x="39226" y="211228"/>
                  </a:lnTo>
                  <a:cubicBezTo>
                    <a:pt x="17562" y="211228"/>
                    <a:pt x="0" y="193665"/>
                    <a:pt x="0" y="172001"/>
                  </a:cubicBezTo>
                  <a:lnTo>
                    <a:pt x="0" y="39226"/>
                  </a:lnTo>
                  <a:cubicBezTo>
                    <a:pt x="0" y="17562"/>
                    <a:pt x="17562" y="0"/>
                    <a:pt x="39226" y="0"/>
                  </a:cubicBezTo>
                  <a:close/>
                </a:path>
              </a:pathLst>
            </a:custGeom>
            <a:solidFill>
              <a:srgbClr val="18AFD6"/>
            </a:solidFill>
          </p:spPr>
          <p:txBody>
            <a:bodyPr/>
            <a:lstStyle/>
            <a:p>
              <a:endParaRPr lang="en-IE" dirty="0"/>
            </a:p>
          </p:txBody>
        </p:sp>
        <p:sp>
          <p:nvSpPr>
            <p:cNvPr id="62" name="TextBox 9">
              <a:extLst>
                <a:ext uri="{FF2B5EF4-FFF2-40B4-BE49-F238E27FC236}">
                  <a16:creationId xmlns:a16="http://schemas.microsoft.com/office/drawing/2014/main" id="{DFB37E1A-03C2-06CD-5B1D-3025B4273FEC}"/>
                </a:ext>
              </a:extLst>
            </p:cNvPr>
            <p:cNvSpPr txBox="1"/>
            <p:nvPr/>
          </p:nvSpPr>
          <p:spPr>
            <a:xfrm>
              <a:off x="0" y="-28575"/>
              <a:ext cx="779717" cy="23980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2017</a:t>
              </a:r>
            </a:p>
          </p:txBody>
        </p:sp>
      </p:grpSp>
      <p:sp>
        <p:nvSpPr>
          <p:cNvPr id="63" name="AutoShape 21">
            <a:extLst>
              <a:ext uri="{FF2B5EF4-FFF2-40B4-BE49-F238E27FC236}">
                <a16:creationId xmlns:a16="http://schemas.microsoft.com/office/drawing/2014/main" id="{057997D2-6C06-2BBD-0B27-EC09584BD874}"/>
              </a:ext>
            </a:extLst>
          </p:cNvPr>
          <p:cNvSpPr/>
          <p:nvPr/>
        </p:nvSpPr>
        <p:spPr>
          <a:xfrm flipH="1" flipV="1">
            <a:off x="7957245" y="5944245"/>
            <a:ext cx="0" cy="612627"/>
          </a:xfrm>
          <a:prstGeom prst="line">
            <a:avLst/>
          </a:prstGeom>
          <a:ln w="47625" cap="flat">
            <a:solidFill>
              <a:srgbClr val="18AFD6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IE" dirty="0"/>
          </a:p>
        </p:txBody>
      </p:sp>
      <p:grpSp>
        <p:nvGrpSpPr>
          <p:cNvPr id="64" name="Group 10">
            <a:extLst>
              <a:ext uri="{FF2B5EF4-FFF2-40B4-BE49-F238E27FC236}">
                <a16:creationId xmlns:a16="http://schemas.microsoft.com/office/drawing/2014/main" id="{38E6DDA6-3941-674D-4509-0DCBD3703726}"/>
              </a:ext>
            </a:extLst>
          </p:cNvPr>
          <p:cNvGrpSpPr/>
          <p:nvPr/>
        </p:nvGrpSpPr>
        <p:grpSpPr>
          <a:xfrm>
            <a:off x="9735658" y="5051787"/>
            <a:ext cx="2514743" cy="910501"/>
            <a:chOff x="0" y="-28575"/>
            <a:chExt cx="813279" cy="239803"/>
          </a:xfrm>
        </p:grpSpPr>
        <p:sp>
          <p:nvSpPr>
            <p:cNvPr id="65" name="Freeform 11">
              <a:extLst>
                <a:ext uri="{FF2B5EF4-FFF2-40B4-BE49-F238E27FC236}">
                  <a16:creationId xmlns:a16="http://schemas.microsoft.com/office/drawing/2014/main" id="{3D8DE8FD-E5A4-3709-EC71-E2F4676322F9}"/>
                </a:ext>
              </a:extLst>
            </p:cNvPr>
            <p:cNvSpPr/>
            <p:nvPr/>
          </p:nvSpPr>
          <p:spPr>
            <a:xfrm>
              <a:off x="0" y="0"/>
              <a:ext cx="779717" cy="211228"/>
            </a:xfrm>
            <a:custGeom>
              <a:avLst/>
              <a:gdLst/>
              <a:ahLst/>
              <a:cxnLst/>
              <a:rect l="l" t="t" r="r" b="b"/>
              <a:pathLst>
                <a:path w="779717" h="211228">
                  <a:moveTo>
                    <a:pt x="39226" y="0"/>
                  </a:moveTo>
                  <a:lnTo>
                    <a:pt x="740491" y="0"/>
                  </a:lnTo>
                  <a:cubicBezTo>
                    <a:pt x="762155" y="0"/>
                    <a:pt x="779717" y="17562"/>
                    <a:pt x="779717" y="39226"/>
                  </a:cubicBezTo>
                  <a:lnTo>
                    <a:pt x="779717" y="172001"/>
                  </a:lnTo>
                  <a:cubicBezTo>
                    <a:pt x="779717" y="193665"/>
                    <a:pt x="762155" y="211228"/>
                    <a:pt x="740491" y="211228"/>
                  </a:cubicBezTo>
                  <a:lnTo>
                    <a:pt x="39226" y="211228"/>
                  </a:lnTo>
                  <a:cubicBezTo>
                    <a:pt x="17562" y="211228"/>
                    <a:pt x="0" y="193665"/>
                    <a:pt x="0" y="172001"/>
                  </a:cubicBezTo>
                  <a:lnTo>
                    <a:pt x="0" y="39226"/>
                  </a:lnTo>
                  <a:cubicBezTo>
                    <a:pt x="0" y="17562"/>
                    <a:pt x="17562" y="0"/>
                    <a:pt x="39226" y="0"/>
                  </a:cubicBezTo>
                  <a:close/>
                </a:path>
              </a:pathLst>
            </a:custGeom>
            <a:solidFill>
              <a:srgbClr val="1C88CF"/>
            </a:solidFill>
          </p:spPr>
          <p:txBody>
            <a:bodyPr/>
            <a:lstStyle/>
            <a:p>
              <a:endParaRPr lang="en-IE" dirty="0"/>
            </a:p>
          </p:txBody>
        </p:sp>
        <p:sp>
          <p:nvSpPr>
            <p:cNvPr id="66" name="TextBox 12">
              <a:extLst>
                <a:ext uri="{FF2B5EF4-FFF2-40B4-BE49-F238E27FC236}">
                  <a16:creationId xmlns:a16="http://schemas.microsoft.com/office/drawing/2014/main" id="{47DDCA28-E680-BFA9-4C04-2DFB731AC3D8}"/>
                </a:ext>
              </a:extLst>
            </p:cNvPr>
            <p:cNvSpPr txBox="1"/>
            <p:nvPr/>
          </p:nvSpPr>
          <p:spPr>
            <a:xfrm>
              <a:off x="0" y="-28575"/>
              <a:ext cx="813279" cy="23980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2021</a:t>
              </a:r>
            </a:p>
          </p:txBody>
        </p:sp>
      </p:grpSp>
      <p:sp>
        <p:nvSpPr>
          <p:cNvPr id="67" name="AutoShape 23">
            <a:extLst>
              <a:ext uri="{FF2B5EF4-FFF2-40B4-BE49-F238E27FC236}">
                <a16:creationId xmlns:a16="http://schemas.microsoft.com/office/drawing/2014/main" id="{A65EDB1F-7967-8085-D758-6ACD6F2CD063}"/>
              </a:ext>
            </a:extLst>
          </p:cNvPr>
          <p:cNvSpPr/>
          <p:nvPr/>
        </p:nvSpPr>
        <p:spPr>
          <a:xfrm>
            <a:off x="11168955" y="5961658"/>
            <a:ext cx="0" cy="612628"/>
          </a:xfrm>
          <a:prstGeom prst="line">
            <a:avLst/>
          </a:prstGeom>
          <a:ln w="47625" cap="flat">
            <a:solidFill>
              <a:srgbClr val="1C88C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E"/>
          </a:p>
        </p:txBody>
      </p:sp>
      <p:sp>
        <p:nvSpPr>
          <p:cNvPr id="68" name="AutoShape 21">
            <a:extLst>
              <a:ext uri="{FF2B5EF4-FFF2-40B4-BE49-F238E27FC236}">
                <a16:creationId xmlns:a16="http://schemas.microsoft.com/office/drawing/2014/main" id="{3151E9DE-ABA3-410A-448D-7B8DE9F0493B}"/>
              </a:ext>
            </a:extLst>
          </p:cNvPr>
          <p:cNvSpPr/>
          <p:nvPr/>
        </p:nvSpPr>
        <p:spPr>
          <a:xfrm flipV="1">
            <a:off x="10530707" y="4593914"/>
            <a:ext cx="0" cy="603017"/>
          </a:xfrm>
          <a:prstGeom prst="line">
            <a:avLst/>
          </a:prstGeom>
          <a:ln w="47625" cap="flat">
            <a:solidFill>
              <a:srgbClr val="1C88C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E"/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F197B4A1-E59D-C9B8-CAC1-64A1E1D6D1F4}"/>
              </a:ext>
            </a:extLst>
          </p:cNvPr>
          <p:cNvSpPr txBox="1"/>
          <p:nvPr/>
        </p:nvSpPr>
        <p:spPr>
          <a:xfrm>
            <a:off x="9342386" y="2393645"/>
            <a:ext cx="3840214" cy="213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b="1" u="none" strike="noStrike" spc="29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European Pillar </a:t>
            </a:r>
            <a:br>
              <a:rPr lang="en-US" sz="1999" b="1" u="none" strike="noStrike" spc="29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</a:br>
            <a:r>
              <a:rPr lang="en-US" sz="1999" b="1" u="none" strike="noStrike" spc="29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of Social Rights Action Plan</a:t>
            </a:r>
          </a:p>
          <a:p>
            <a:pPr>
              <a:lnSpc>
                <a:spcPts val="2699"/>
              </a:lnSpc>
              <a:spcBef>
                <a:spcPct val="0"/>
              </a:spcBef>
            </a:pPr>
            <a:r>
              <a:rPr lang="en-US" sz="1999" i="1" kern="100" spc="29" dirty="0">
                <a:solidFill>
                  <a:srgbClr val="191919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Now"/>
              </a:rPr>
              <a:t>Presented by the European Commission </a:t>
            </a:r>
          </a:p>
          <a:p>
            <a:pPr>
              <a:lnSpc>
                <a:spcPts val="2699"/>
              </a:lnSpc>
              <a:spcBef>
                <a:spcPct val="0"/>
              </a:spcBef>
            </a:pPr>
            <a:r>
              <a:rPr lang="en-US" spc="26" dirty="0">
                <a:solidFill>
                  <a:srgbClr val="191919"/>
                </a:solidFill>
                <a:latin typeface="Now"/>
                <a:sym typeface="Now"/>
              </a:rPr>
              <a:t>March</a:t>
            </a:r>
            <a:endParaRPr lang="en-US" spc="26" dirty="0">
              <a:solidFill>
                <a:srgbClr val="191919"/>
              </a:solidFill>
              <a:latin typeface="Now"/>
              <a:sym typeface="Now Bold"/>
            </a:endParaRPr>
          </a:p>
          <a:p>
            <a:pPr marL="0" lvl="0" indent="0" algn="l">
              <a:lnSpc>
                <a:spcPts val="2699"/>
              </a:lnSpc>
              <a:spcBef>
                <a:spcPct val="0"/>
              </a:spcBef>
            </a:pPr>
            <a:endParaRPr lang="en-US" sz="1799" spc="26" dirty="0">
              <a:solidFill>
                <a:srgbClr val="191919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530F7F0E-39CF-DBB8-F624-AFB8FCD8B0DE}"/>
              </a:ext>
            </a:extLst>
          </p:cNvPr>
          <p:cNvSpPr txBox="1"/>
          <p:nvPr/>
        </p:nvSpPr>
        <p:spPr>
          <a:xfrm>
            <a:off x="9721155" y="6708720"/>
            <a:ext cx="2824312" cy="186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b="1" u="none" strike="noStrike" spc="29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Porto Declaration</a:t>
            </a:r>
          </a:p>
          <a:p>
            <a:pPr>
              <a:lnSpc>
                <a:spcPts val="2999"/>
              </a:lnSpc>
            </a:pPr>
            <a:r>
              <a:rPr lang="en-US" spc="29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Porto Social Summit</a:t>
            </a:r>
            <a:endParaRPr lang="en-US" u="none" strike="noStrike" spc="29" dirty="0">
              <a:solidFill>
                <a:srgbClr val="004AAD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2999"/>
              </a:lnSpc>
            </a:pPr>
            <a:r>
              <a:rPr lang="en-US" i="1" kern="100" dirty="0">
                <a:latin typeface="Calibri" panose="020F0502020204030204" pitchFamily="34" charset="0"/>
                <a:cs typeface="Times New Roman" panose="02020603050405020304" pitchFamily="18" charset="0"/>
                <a:sym typeface="Now"/>
              </a:rPr>
              <a:t>Headline targets for 2030</a:t>
            </a:r>
          </a:p>
          <a:p>
            <a:pPr>
              <a:lnSpc>
                <a:spcPts val="2699"/>
              </a:lnSpc>
              <a:spcBef>
                <a:spcPct val="0"/>
              </a:spcBef>
            </a:pPr>
            <a:r>
              <a:rPr lang="en-US" spc="26" dirty="0">
                <a:solidFill>
                  <a:srgbClr val="191919"/>
                </a:solidFill>
                <a:latin typeface="Now"/>
                <a:sym typeface="Now Bold"/>
              </a:rPr>
              <a:t>May</a:t>
            </a:r>
          </a:p>
          <a:p>
            <a:pPr marL="0" lvl="0" indent="0" algn="l">
              <a:lnSpc>
                <a:spcPts val="2699"/>
              </a:lnSpc>
              <a:spcBef>
                <a:spcPct val="0"/>
              </a:spcBef>
            </a:pPr>
            <a:endParaRPr lang="en-US" sz="1799" spc="26" dirty="0">
              <a:solidFill>
                <a:srgbClr val="191919"/>
              </a:solidFill>
              <a:latin typeface="Now"/>
              <a:ea typeface="Now"/>
              <a:cs typeface="Now"/>
              <a:sym typeface="Now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B5849E-445D-5F49-4E6D-E9BCE8D2A7BB}"/>
              </a:ext>
            </a:extLst>
          </p:cNvPr>
          <p:cNvGrpSpPr/>
          <p:nvPr/>
        </p:nvGrpSpPr>
        <p:grpSpPr>
          <a:xfrm>
            <a:off x="13335000" y="5160284"/>
            <a:ext cx="1764229" cy="802005"/>
            <a:chOff x="0" y="0"/>
            <a:chExt cx="779717" cy="21122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1C61361-2AF3-8309-C03C-B38B68299AC0}"/>
                </a:ext>
              </a:extLst>
            </p:cNvPr>
            <p:cNvSpPr/>
            <p:nvPr/>
          </p:nvSpPr>
          <p:spPr>
            <a:xfrm>
              <a:off x="0" y="0"/>
              <a:ext cx="779717" cy="211228"/>
            </a:xfrm>
            <a:custGeom>
              <a:avLst/>
              <a:gdLst/>
              <a:ahLst/>
              <a:cxnLst/>
              <a:rect l="l" t="t" r="r" b="b"/>
              <a:pathLst>
                <a:path w="779717" h="211228">
                  <a:moveTo>
                    <a:pt x="39226" y="0"/>
                  </a:moveTo>
                  <a:lnTo>
                    <a:pt x="740491" y="0"/>
                  </a:lnTo>
                  <a:cubicBezTo>
                    <a:pt x="762155" y="0"/>
                    <a:pt x="779717" y="17562"/>
                    <a:pt x="779717" y="39226"/>
                  </a:cubicBezTo>
                  <a:lnTo>
                    <a:pt x="779717" y="172001"/>
                  </a:lnTo>
                  <a:cubicBezTo>
                    <a:pt x="779717" y="193665"/>
                    <a:pt x="762155" y="211228"/>
                    <a:pt x="740491" y="211228"/>
                  </a:cubicBezTo>
                  <a:lnTo>
                    <a:pt x="39226" y="211228"/>
                  </a:lnTo>
                  <a:cubicBezTo>
                    <a:pt x="17562" y="211228"/>
                    <a:pt x="0" y="193665"/>
                    <a:pt x="0" y="172001"/>
                  </a:cubicBezTo>
                  <a:lnTo>
                    <a:pt x="0" y="39226"/>
                  </a:lnTo>
                  <a:cubicBezTo>
                    <a:pt x="0" y="17562"/>
                    <a:pt x="17562" y="0"/>
                    <a:pt x="39226" y="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303C43-9E76-037D-D427-491A34D55F66}"/>
                </a:ext>
              </a:extLst>
            </p:cNvPr>
            <p:cNvSpPr txBox="1"/>
            <p:nvPr/>
          </p:nvSpPr>
          <p:spPr>
            <a:xfrm>
              <a:off x="0" y="-28575"/>
              <a:ext cx="779717" cy="23980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2024</a:t>
              </a:r>
            </a:p>
          </p:txBody>
        </p:sp>
      </p:grpSp>
      <p:sp>
        <p:nvSpPr>
          <p:cNvPr id="8" name="AutoShape 19">
            <a:extLst>
              <a:ext uri="{FF2B5EF4-FFF2-40B4-BE49-F238E27FC236}">
                <a16:creationId xmlns:a16="http://schemas.microsoft.com/office/drawing/2014/main" id="{9A9126AA-7742-9AB8-B69A-B4483C9ADEC3}"/>
              </a:ext>
            </a:extLst>
          </p:cNvPr>
          <p:cNvSpPr/>
          <p:nvPr/>
        </p:nvSpPr>
        <p:spPr>
          <a:xfrm>
            <a:off x="14173200" y="5962288"/>
            <a:ext cx="0" cy="612628"/>
          </a:xfrm>
          <a:prstGeom prst="line">
            <a:avLst/>
          </a:prstGeom>
          <a:ln w="47625" cap="flat">
            <a:solidFill>
              <a:srgbClr val="37C9E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E"/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F99363CC-220B-C8F3-9418-56A4C57AE2A7}"/>
              </a:ext>
            </a:extLst>
          </p:cNvPr>
          <p:cNvSpPr txBox="1"/>
          <p:nvPr/>
        </p:nvSpPr>
        <p:spPr>
          <a:xfrm>
            <a:off x="12692955" y="6599347"/>
            <a:ext cx="2960489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9"/>
              </a:lnSpc>
            </a:pPr>
            <a:r>
              <a:rPr lang="en-US" sz="1999" b="1" spc="29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La </a:t>
            </a:r>
            <a:r>
              <a:rPr lang="en-US" sz="1999" b="1" spc="29" dirty="0" err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Hulpe</a:t>
            </a:r>
            <a:r>
              <a:rPr lang="en-US" sz="1999" b="1" spc="29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 Declaration</a:t>
            </a:r>
            <a:r>
              <a:rPr lang="en-US" sz="1999" spc="29" dirty="0">
                <a:solidFill>
                  <a:srgbClr val="191919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999" i="1" kern="100" spc="29" dirty="0">
                <a:solidFill>
                  <a:srgbClr val="191919"/>
                </a:solidFill>
                <a:latin typeface="Calibri" panose="020F0502020204030204" pitchFamily="34" charset="0"/>
                <a:ea typeface="Now"/>
                <a:cs typeface="Times New Roman" panose="02020603050405020304" pitchFamily="18" charset="0"/>
                <a:sym typeface="Now"/>
              </a:rPr>
              <a:t>O</a:t>
            </a:r>
            <a:r>
              <a:rPr lang="en-US" i="1" kern="100" dirty="0">
                <a:latin typeface="Calibri" panose="020F0502020204030204" pitchFamily="34" charset="0"/>
                <a:cs typeface="Times New Roman" panose="02020603050405020304" pitchFamily="18" charset="0"/>
                <a:sym typeface="Now"/>
              </a:rPr>
              <a:t>n the Future of the European Pillar of Social Rights for the period 2024-2029</a:t>
            </a:r>
          </a:p>
          <a:p>
            <a:pPr>
              <a:lnSpc>
                <a:spcPts val="2699"/>
              </a:lnSpc>
            </a:pPr>
            <a:r>
              <a:rPr lang="en-US" spc="26" dirty="0">
                <a:solidFill>
                  <a:srgbClr val="191919"/>
                </a:solidFill>
                <a:latin typeface="Now"/>
                <a:sym typeface="Now Bold"/>
              </a:rPr>
              <a:t>April</a:t>
            </a:r>
          </a:p>
          <a:p>
            <a:pPr>
              <a:lnSpc>
                <a:spcPts val="2699"/>
              </a:lnSpc>
            </a:pPr>
            <a:endParaRPr lang="en-US" i="1" kern="100" dirty="0">
              <a:latin typeface="Calibri" panose="020F0502020204030204" pitchFamily="34" charset="0"/>
              <a:cs typeface="Times New Roman" panose="02020603050405020304" pitchFamily="18" charset="0"/>
              <a:sym typeface="Now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8184215E-230C-9418-FD81-F95BB643ECBC}"/>
              </a:ext>
            </a:extLst>
          </p:cNvPr>
          <p:cNvGrpSpPr/>
          <p:nvPr/>
        </p:nvGrpSpPr>
        <p:grpSpPr>
          <a:xfrm>
            <a:off x="15573571" y="5180148"/>
            <a:ext cx="2072382" cy="802004"/>
            <a:chOff x="0" y="0"/>
            <a:chExt cx="779717" cy="211228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4CD459DC-0C66-827E-B26E-76F6FF67AF6C}"/>
                </a:ext>
              </a:extLst>
            </p:cNvPr>
            <p:cNvSpPr/>
            <p:nvPr/>
          </p:nvSpPr>
          <p:spPr>
            <a:xfrm>
              <a:off x="0" y="0"/>
              <a:ext cx="779717" cy="211228"/>
            </a:xfrm>
            <a:custGeom>
              <a:avLst/>
              <a:gdLst/>
              <a:ahLst/>
              <a:cxnLst/>
              <a:rect l="l" t="t" r="r" b="b"/>
              <a:pathLst>
                <a:path w="779717" h="211228">
                  <a:moveTo>
                    <a:pt x="39226" y="0"/>
                  </a:moveTo>
                  <a:lnTo>
                    <a:pt x="740491" y="0"/>
                  </a:lnTo>
                  <a:cubicBezTo>
                    <a:pt x="762155" y="0"/>
                    <a:pt x="779717" y="17562"/>
                    <a:pt x="779717" y="39226"/>
                  </a:cubicBezTo>
                  <a:lnTo>
                    <a:pt x="779717" y="172001"/>
                  </a:lnTo>
                  <a:cubicBezTo>
                    <a:pt x="779717" y="193665"/>
                    <a:pt x="762155" y="211228"/>
                    <a:pt x="740491" y="211228"/>
                  </a:cubicBezTo>
                  <a:lnTo>
                    <a:pt x="39226" y="211228"/>
                  </a:lnTo>
                  <a:cubicBezTo>
                    <a:pt x="17562" y="211228"/>
                    <a:pt x="0" y="193665"/>
                    <a:pt x="0" y="172001"/>
                  </a:cubicBezTo>
                  <a:lnTo>
                    <a:pt x="0" y="39226"/>
                  </a:lnTo>
                  <a:cubicBezTo>
                    <a:pt x="0" y="17562"/>
                    <a:pt x="17562" y="0"/>
                    <a:pt x="39226" y="0"/>
                  </a:cubicBezTo>
                  <a:close/>
                </a:path>
              </a:pathLst>
            </a:custGeom>
            <a:solidFill>
              <a:srgbClr val="18AFD6"/>
            </a:solidFill>
          </p:spPr>
          <p:txBody>
            <a:bodyPr/>
            <a:lstStyle/>
            <a:p>
              <a:endParaRPr lang="en-IE" dirty="0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9D40C83D-4661-F013-1974-65A5E586CFDC}"/>
                </a:ext>
              </a:extLst>
            </p:cNvPr>
            <p:cNvSpPr txBox="1"/>
            <p:nvPr/>
          </p:nvSpPr>
          <p:spPr>
            <a:xfrm>
              <a:off x="0" y="-28575"/>
              <a:ext cx="779717" cy="23980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2025</a:t>
              </a:r>
            </a:p>
          </p:txBody>
        </p:sp>
      </p:grpSp>
      <p:sp>
        <p:nvSpPr>
          <p:cNvPr id="19" name="AutoShape 21">
            <a:extLst>
              <a:ext uri="{FF2B5EF4-FFF2-40B4-BE49-F238E27FC236}">
                <a16:creationId xmlns:a16="http://schemas.microsoft.com/office/drawing/2014/main" id="{5AECAEE6-A026-659C-7E16-9F60CAB4BFAF}"/>
              </a:ext>
            </a:extLst>
          </p:cNvPr>
          <p:cNvSpPr/>
          <p:nvPr/>
        </p:nvSpPr>
        <p:spPr>
          <a:xfrm flipH="1">
            <a:off x="16611600" y="4562952"/>
            <a:ext cx="0" cy="723777"/>
          </a:xfrm>
          <a:prstGeom prst="line">
            <a:avLst/>
          </a:prstGeom>
          <a:ln w="47625" cap="flat">
            <a:solidFill>
              <a:srgbClr val="18AFD6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I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4061EA-2735-1BDC-9335-48168318D2BB}"/>
              </a:ext>
            </a:extLst>
          </p:cNvPr>
          <p:cNvSpPr txBox="1"/>
          <p:nvPr/>
        </p:nvSpPr>
        <p:spPr>
          <a:xfrm>
            <a:off x="12192000" y="5019157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/>
              <a:t>2022</a:t>
            </a:r>
            <a:endParaRPr lang="en-IE" b="1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12EB1C-3D9D-2ED0-AB59-3BD0BF9CB2B4}"/>
              </a:ext>
            </a:extLst>
          </p:cNvPr>
          <p:cNvCxnSpPr>
            <a:cxnSpLocks/>
          </p:cNvCxnSpPr>
          <p:nvPr/>
        </p:nvCxnSpPr>
        <p:spPr>
          <a:xfrm flipV="1">
            <a:off x="12518724" y="5319240"/>
            <a:ext cx="486" cy="2000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26">
            <a:extLst>
              <a:ext uri="{FF2B5EF4-FFF2-40B4-BE49-F238E27FC236}">
                <a16:creationId xmlns:a16="http://schemas.microsoft.com/office/drawing/2014/main" id="{CD947603-09EA-139C-3A27-33201CCC0AD6}"/>
              </a:ext>
            </a:extLst>
          </p:cNvPr>
          <p:cNvSpPr txBox="1"/>
          <p:nvPr/>
        </p:nvSpPr>
        <p:spPr>
          <a:xfrm>
            <a:off x="14700176" y="2395311"/>
            <a:ext cx="3294863" cy="1066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  <a:spcBef>
                <a:spcPct val="0"/>
              </a:spcBef>
            </a:pPr>
            <a:r>
              <a:rPr lang="en-US" sz="1999" b="1" spc="29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Action Plan 2.0 </a:t>
            </a:r>
          </a:p>
          <a:p>
            <a:pPr lvl="0" indent="0">
              <a:lnSpc>
                <a:spcPts val="2699"/>
              </a:lnSpc>
              <a:spcBef>
                <a:spcPct val="0"/>
              </a:spcBef>
            </a:pPr>
            <a:r>
              <a:rPr lang="en-US" sz="1999" i="1" kern="100" spc="29" dirty="0">
                <a:solidFill>
                  <a:srgbClr val="191919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Now"/>
              </a:rPr>
              <a:t>Review of the European Pillar of Social Rights </a:t>
            </a:r>
          </a:p>
        </p:txBody>
      </p:sp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3130162"/>
            <a:ext cx="8313981" cy="1543050"/>
            <a:chOff x="0" y="0"/>
            <a:chExt cx="11085307" cy="205740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1085307" cy="2057400"/>
              <a:chOff x="0" y="0"/>
              <a:chExt cx="2189690" cy="406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8969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189690" h="406400">
                    <a:moveTo>
                      <a:pt x="1986490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1986490" y="406400"/>
                    </a:lnTo>
                    <a:lnTo>
                      <a:pt x="2189690" y="203200"/>
                    </a:lnTo>
                    <a:lnTo>
                      <a:pt x="1986490" y="0"/>
                    </a:lnTo>
                    <a:close/>
                  </a:path>
                </a:pathLst>
              </a:custGeom>
              <a:solidFill>
                <a:srgbClr val="FDAF20"/>
              </a:solidFill>
            </p:spPr>
            <p:txBody>
              <a:bodyPr/>
              <a:lstStyle/>
              <a:p>
                <a:endParaRPr lang="en-IE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19050"/>
                <a:ext cx="207539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879600" y="619548"/>
              <a:ext cx="6731890" cy="789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759"/>
                </a:lnSpc>
              </a:pPr>
              <a:r>
                <a:rPr lang="en-US" sz="3399" b="1" dirty="0">
                  <a:solidFill>
                    <a:srgbClr val="FFFFFF"/>
                  </a:solidFill>
                  <a:latin typeface="Now Bold"/>
                  <a:ea typeface="Now Bold"/>
                  <a:cs typeface="Now Bold"/>
                  <a:sym typeface="Now Bold"/>
                </a:rPr>
                <a:t>More and better jobs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143500"/>
            <a:ext cx="10383669" cy="1543050"/>
            <a:chOff x="0" y="0"/>
            <a:chExt cx="13844892" cy="20574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844892" cy="2057400"/>
              <a:chOff x="0" y="0"/>
              <a:chExt cx="2734794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479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734794" h="406400">
                    <a:moveTo>
                      <a:pt x="253159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531594" y="406400"/>
                    </a:lnTo>
                    <a:lnTo>
                      <a:pt x="2734794" y="203200"/>
                    </a:lnTo>
                    <a:lnTo>
                      <a:pt x="2531594" y="0"/>
                    </a:lnTo>
                    <a:close/>
                  </a:path>
                </a:pathLst>
              </a:custGeom>
              <a:solidFill>
                <a:srgbClr val="49CFAE"/>
              </a:solidFill>
            </p:spPr>
            <p:txBody>
              <a:bodyPr/>
              <a:lstStyle/>
              <a:p>
                <a:endParaRPr lang="en-IE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19050"/>
                <a:ext cx="2620494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879600" y="619548"/>
              <a:ext cx="8875641" cy="789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759"/>
                </a:lnSpc>
              </a:pPr>
              <a:r>
                <a:rPr lang="en-US" sz="3399" b="1" dirty="0">
                  <a:solidFill>
                    <a:srgbClr val="FFFFFF"/>
                  </a:solidFill>
                  <a:latin typeface="Now Bold"/>
                  <a:ea typeface="Now Bold"/>
                  <a:cs typeface="Now Bold"/>
                  <a:sym typeface="Now Bold"/>
                </a:rPr>
                <a:t>Skills and equality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7153275"/>
            <a:ext cx="12545344" cy="1543050"/>
            <a:chOff x="0" y="0"/>
            <a:chExt cx="16727126" cy="20574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6727126" cy="2057400"/>
              <a:chOff x="0" y="0"/>
              <a:chExt cx="3304124" cy="406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30412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3304124" h="406400">
                    <a:moveTo>
                      <a:pt x="310092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100924" y="406400"/>
                    </a:lnTo>
                    <a:lnTo>
                      <a:pt x="3304124" y="203200"/>
                    </a:lnTo>
                    <a:lnTo>
                      <a:pt x="3100924" y="0"/>
                    </a:lnTo>
                    <a:close/>
                  </a:path>
                </a:pathLst>
              </a:custGeom>
              <a:solidFill>
                <a:srgbClr val="FF618F"/>
              </a:solidFill>
            </p:spPr>
            <p:txBody>
              <a:bodyPr/>
              <a:lstStyle/>
              <a:p>
                <a:endParaRPr lang="en-IE" dirty="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19050"/>
                <a:ext cx="3189824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879600" y="619548"/>
              <a:ext cx="11114668" cy="789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759"/>
                </a:lnSpc>
              </a:pPr>
              <a:r>
                <a:rPr lang="en-US" sz="3399" b="1" dirty="0">
                  <a:solidFill>
                    <a:srgbClr val="FFFFFF"/>
                  </a:solidFill>
                  <a:latin typeface="Now Bold"/>
                  <a:ea typeface="Now Bold"/>
                  <a:cs typeface="Now Bold"/>
                  <a:sym typeface="Now Bold"/>
                </a:rPr>
                <a:t>Social protection and inclusion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1259059" y="2321375"/>
            <a:ext cx="3160624" cy="3160624"/>
          </a:xfrm>
          <a:custGeom>
            <a:avLst/>
            <a:gdLst/>
            <a:ahLst/>
            <a:cxnLst/>
            <a:rect l="l" t="t" r="r" b="b"/>
            <a:pathLst>
              <a:path w="3160624" h="3160624">
                <a:moveTo>
                  <a:pt x="0" y="0"/>
                </a:moveTo>
                <a:lnTo>
                  <a:pt x="3160624" y="0"/>
                </a:lnTo>
                <a:lnTo>
                  <a:pt x="3160624" y="3160624"/>
                </a:lnTo>
                <a:lnTo>
                  <a:pt x="0" y="3160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" name="Freeform 19"/>
          <p:cNvSpPr/>
          <p:nvPr/>
        </p:nvSpPr>
        <p:spPr>
          <a:xfrm>
            <a:off x="13726997" y="4882873"/>
            <a:ext cx="3235284" cy="3244423"/>
          </a:xfrm>
          <a:custGeom>
            <a:avLst/>
            <a:gdLst/>
            <a:ahLst/>
            <a:cxnLst/>
            <a:rect l="l" t="t" r="r" b="b"/>
            <a:pathLst>
              <a:path w="3235284" h="3244423">
                <a:moveTo>
                  <a:pt x="0" y="0"/>
                </a:moveTo>
                <a:lnTo>
                  <a:pt x="3235284" y="0"/>
                </a:lnTo>
                <a:lnTo>
                  <a:pt x="3235284" y="3244423"/>
                </a:lnTo>
                <a:lnTo>
                  <a:pt x="0" y="3244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0" name="TextBox 20"/>
          <p:cNvSpPr txBox="1"/>
          <p:nvPr/>
        </p:nvSpPr>
        <p:spPr>
          <a:xfrm>
            <a:off x="1177209" y="768324"/>
            <a:ext cx="15933581" cy="7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sz="50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Implementing the Pillar: </a:t>
            </a:r>
            <a:r>
              <a:rPr lang="en-US" sz="50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the Action Plan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D51DD1-7177-7104-D5D4-AD8264675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10BBEDF-A510-E1DE-888C-7480CAB819C8}"/>
              </a:ext>
            </a:extLst>
          </p:cNvPr>
          <p:cNvSpPr/>
          <p:nvPr/>
        </p:nvSpPr>
        <p:spPr>
          <a:xfrm>
            <a:off x="12083997" y="7390233"/>
            <a:ext cx="4272741" cy="982211"/>
          </a:xfrm>
          <a:prstGeom prst="roundRect">
            <a:avLst/>
          </a:prstGeom>
          <a:solidFill>
            <a:srgbClr val="FF618F">
              <a:alpha val="649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9E5868A-F8A1-950F-B02E-32250E03D028}"/>
              </a:ext>
            </a:extLst>
          </p:cNvPr>
          <p:cNvSpPr/>
          <p:nvPr/>
        </p:nvSpPr>
        <p:spPr>
          <a:xfrm>
            <a:off x="1709750" y="7390233"/>
            <a:ext cx="4272741" cy="982211"/>
          </a:xfrm>
          <a:prstGeom prst="roundRect">
            <a:avLst/>
          </a:prstGeom>
          <a:solidFill>
            <a:srgbClr val="49CFAE">
              <a:alpha val="649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4375FD4-0DC9-A23E-3D6C-82B403766CA3}"/>
              </a:ext>
            </a:extLst>
          </p:cNvPr>
          <p:cNvSpPr/>
          <p:nvPr/>
        </p:nvSpPr>
        <p:spPr>
          <a:xfrm>
            <a:off x="6965302" y="7403579"/>
            <a:ext cx="4272741" cy="982211"/>
          </a:xfrm>
          <a:prstGeom prst="roundRect">
            <a:avLst/>
          </a:prstGeom>
          <a:solidFill>
            <a:srgbClr val="FDAF20">
              <a:alpha val="649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TextBox 3"/>
          <p:cNvSpPr txBox="1"/>
          <p:nvPr/>
        </p:nvSpPr>
        <p:spPr>
          <a:xfrm>
            <a:off x="1295400" y="738193"/>
            <a:ext cx="15933581" cy="72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sz="50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Headline Targets for 2030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046716" y="2324100"/>
            <a:ext cx="3728598" cy="372859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18340" y="2324100"/>
            <a:ext cx="3728598" cy="372859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92000" y="2324100"/>
            <a:ext cx="3728598" cy="372859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810639" y="2061190"/>
            <a:ext cx="1307701" cy="584531"/>
            <a:chOff x="0" y="0"/>
            <a:chExt cx="344415" cy="1539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4415" cy="153951"/>
            </a:xfrm>
            <a:custGeom>
              <a:avLst/>
              <a:gdLst/>
              <a:ahLst/>
              <a:cxnLst/>
              <a:rect l="l" t="t" r="r" b="b"/>
              <a:pathLst>
                <a:path w="344415" h="153951">
                  <a:moveTo>
                    <a:pt x="0" y="0"/>
                  </a:moveTo>
                  <a:lnTo>
                    <a:pt x="344415" y="0"/>
                  </a:lnTo>
                  <a:lnTo>
                    <a:pt x="344415" y="153951"/>
                  </a:lnTo>
                  <a:lnTo>
                    <a:pt x="0" y="1539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18752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344415" cy="134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r>
                <a:rPr lang="en-US" sz="200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2021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810639" y="6414292"/>
            <a:ext cx="1307701" cy="584531"/>
            <a:chOff x="0" y="0"/>
            <a:chExt cx="344415" cy="1539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4415" cy="153951"/>
            </a:xfrm>
            <a:custGeom>
              <a:avLst/>
              <a:gdLst/>
              <a:ahLst/>
              <a:cxnLst/>
              <a:rect l="l" t="t" r="r" b="b"/>
              <a:pathLst>
                <a:path w="344415" h="153951">
                  <a:moveTo>
                    <a:pt x="0" y="0"/>
                  </a:moveTo>
                  <a:lnTo>
                    <a:pt x="344415" y="0"/>
                  </a:lnTo>
                  <a:lnTo>
                    <a:pt x="344415" y="153951"/>
                  </a:lnTo>
                  <a:lnTo>
                    <a:pt x="0" y="1539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18752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344415" cy="134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r>
                <a:rPr lang="en-US" sz="200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2030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>
            <a:off x="6464489" y="2645721"/>
            <a:ext cx="0" cy="3768571"/>
          </a:xfrm>
          <a:prstGeom prst="line">
            <a:avLst/>
          </a:prstGeom>
          <a:ln w="50800" cap="flat">
            <a:solidFill>
              <a:srgbClr val="E18752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E"/>
          </a:p>
        </p:txBody>
      </p:sp>
      <p:grpSp>
        <p:nvGrpSpPr>
          <p:cNvPr id="18" name="Group 18"/>
          <p:cNvGrpSpPr/>
          <p:nvPr/>
        </p:nvGrpSpPr>
        <p:grpSpPr>
          <a:xfrm>
            <a:off x="10885038" y="2061190"/>
            <a:ext cx="1307701" cy="584531"/>
            <a:chOff x="0" y="0"/>
            <a:chExt cx="344415" cy="15395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4415" cy="153951"/>
            </a:xfrm>
            <a:custGeom>
              <a:avLst/>
              <a:gdLst/>
              <a:ahLst/>
              <a:cxnLst/>
              <a:rect l="l" t="t" r="r" b="b"/>
              <a:pathLst>
                <a:path w="344415" h="153951">
                  <a:moveTo>
                    <a:pt x="0" y="0"/>
                  </a:moveTo>
                  <a:lnTo>
                    <a:pt x="344415" y="0"/>
                  </a:lnTo>
                  <a:lnTo>
                    <a:pt x="344415" y="153951"/>
                  </a:lnTo>
                  <a:lnTo>
                    <a:pt x="0" y="1539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18752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9050"/>
              <a:ext cx="344415" cy="134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r>
                <a:rPr lang="en-US" sz="200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2021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885038" y="6414292"/>
            <a:ext cx="1307701" cy="584531"/>
            <a:chOff x="0" y="0"/>
            <a:chExt cx="344415" cy="1539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44415" cy="153951"/>
            </a:xfrm>
            <a:custGeom>
              <a:avLst/>
              <a:gdLst/>
              <a:ahLst/>
              <a:cxnLst/>
              <a:rect l="l" t="t" r="r" b="b"/>
              <a:pathLst>
                <a:path w="344415" h="153951">
                  <a:moveTo>
                    <a:pt x="0" y="0"/>
                  </a:moveTo>
                  <a:lnTo>
                    <a:pt x="344415" y="0"/>
                  </a:lnTo>
                  <a:lnTo>
                    <a:pt x="344415" y="153951"/>
                  </a:lnTo>
                  <a:lnTo>
                    <a:pt x="0" y="1539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18752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9050"/>
              <a:ext cx="344415" cy="134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r>
                <a:rPr lang="en-US" sz="200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2030</a:t>
              </a:r>
            </a:p>
          </p:txBody>
        </p:sp>
      </p:grpSp>
      <p:sp>
        <p:nvSpPr>
          <p:cNvPr id="24" name="AutoShape 24"/>
          <p:cNvSpPr/>
          <p:nvPr/>
        </p:nvSpPr>
        <p:spPr>
          <a:xfrm>
            <a:off x="11538889" y="2645721"/>
            <a:ext cx="0" cy="3768571"/>
          </a:xfrm>
          <a:prstGeom prst="line">
            <a:avLst/>
          </a:prstGeom>
          <a:ln w="50800" cap="flat">
            <a:solidFill>
              <a:srgbClr val="E18752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E"/>
          </a:p>
        </p:txBody>
      </p:sp>
      <p:sp>
        <p:nvSpPr>
          <p:cNvPr id="25" name="TextBox 25"/>
          <p:cNvSpPr txBox="1"/>
          <p:nvPr/>
        </p:nvSpPr>
        <p:spPr>
          <a:xfrm>
            <a:off x="1932852" y="6336452"/>
            <a:ext cx="395632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5B5F73"/>
                </a:solidFill>
                <a:latin typeface="Open Sans"/>
                <a:ea typeface="Open Sans"/>
                <a:cs typeface="Open Sans"/>
                <a:sym typeface="Open Sans"/>
              </a:rPr>
              <a:t>At least</a:t>
            </a:r>
          </a:p>
          <a:p>
            <a:pPr algn="ctr">
              <a:lnSpc>
                <a:spcPts val="4200"/>
              </a:lnSpc>
            </a:pPr>
            <a:r>
              <a:rPr lang="en-US" sz="4000" b="1" dirty="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78%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097071" y="6336452"/>
            <a:ext cx="395632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5B5F73"/>
                </a:solidFill>
                <a:latin typeface="Open Sans"/>
                <a:ea typeface="Open Sans"/>
                <a:cs typeface="Open Sans"/>
                <a:sym typeface="Open Sans"/>
              </a:rPr>
              <a:t>At least</a:t>
            </a:r>
          </a:p>
          <a:p>
            <a:pPr algn="ctr">
              <a:lnSpc>
                <a:spcPts val="4200"/>
              </a:lnSpc>
            </a:pPr>
            <a:r>
              <a:rPr lang="en-US" sz="4000" b="1" dirty="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60%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078135" y="6336452"/>
            <a:ext cx="395632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5B5F73"/>
                </a:solidFill>
                <a:latin typeface="Open Sans"/>
                <a:ea typeface="Open Sans"/>
                <a:cs typeface="Open Sans"/>
                <a:sym typeface="Open Sans"/>
              </a:rPr>
              <a:t>At least</a:t>
            </a:r>
          </a:p>
          <a:p>
            <a:pPr algn="ctr">
              <a:lnSpc>
                <a:spcPts val="4200"/>
              </a:lnSpc>
            </a:pPr>
            <a:r>
              <a:rPr lang="en-US" sz="4000" b="1" dirty="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15 million</a:t>
            </a:r>
            <a:r>
              <a:rPr lang="en-US" sz="4000" b="1" dirty="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"/>
              </a:rPr>
              <a:t>*</a:t>
            </a:r>
            <a:r>
              <a:rPr lang="en-US" dirty="0">
                <a:solidFill>
                  <a:srgbClr val="024494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lang="en-US" sz="1800" dirty="0">
              <a:solidFill>
                <a:srgbClr val="024494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191026" y="8458945"/>
            <a:ext cx="4727431" cy="546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i="1" dirty="0">
                <a:solidFill>
                  <a:srgbClr val="FE628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*at least 5 million of them should be children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i="1" dirty="0">
                <a:solidFill>
                  <a:srgbClr val="FE628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Current level: +0.6 million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E649AA-2C05-DA9C-74E0-EF87E1975011}"/>
              </a:ext>
            </a:extLst>
          </p:cNvPr>
          <p:cNvSpPr txBox="1"/>
          <p:nvPr/>
        </p:nvSpPr>
        <p:spPr>
          <a:xfrm>
            <a:off x="1899000" y="7356107"/>
            <a:ext cx="4087035" cy="1033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5F7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of the population aged 20 to 64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5F73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should be in employment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5F7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by 2030</a:t>
            </a:r>
          </a:p>
          <a:p>
            <a:pPr marL="0" marR="0" lvl="0" indent="0" algn="ctr" defTabSz="914400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449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Current level: 75.3% (2023)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6B2B1B-0CAA-3E15-A6EE-7B15AA3793FE}"/>
              </a:ext>
            </a:extLst>
          </p:cNvPr>
          <p:cNvSpPr txBox="1"/>
          <p:nvPr/>
        </p:nvSpPr>
        <p:spPr>
          <a:xfrm>
            <a:off x="7118340" y="7356107"/>
            <a:ext cx="3956318" cy="1033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5B5F73"/>
                </a:solidFill>
                <a:latin typeface="Open Sans"/>
                <a:ea typeface="Open Sans"/>
                <a:cs typeface="Open Sans"/>
                <a:sym typeface="Open Sans"/>
              </a:rPr>
              <a:t>of all adults should </a:t>
            </a:r>
            <a:r>
              <a:rPr lang="en-US" sz="1800" b="1" dirty="0">
                <a:solidFill>
                  <a:srgbClr val="5B5F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participate </a:t>
            </a:r>
            <a:br>
              <a:rPr lang="en-US" sz="1800" b="1" dirty="0">
                <a:solidFill>
                  <a:srgbClr val="5B5F73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en-US" sz="1800" b="1" dirty="0">
                <a:solidFill>
                  <a:srgbClr val="5B5F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 training </a:t>
            </a:r>
            <a:r>
              <a:rPr lang="en-US" sz="1800" dirty="0">
                <a:solidFill>
                  <a:srgbClr val="5B5F73"/>
                </a:solidFill>
                <a:latin typeface="Open Sans"/>
                <a:ea typeface="Open Sans"/>
                <a:cs typeface="Open Sans"/>
                <a:sym typeface="Open Sans"/>
              </a:rPr>
              <a:t>every year by 2030</a:t>
            </a:r>
          </a:p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24494"/>
                </a:solidFill>
                <a:latin typeface="Open Sans"/>
                <a:ea typeface="Open Sans"/>
                <a:cs typeface="Open Sans"/>
                <a:sym typeface="Open Sans"/>
              </a:rPr>
              <a:t>Current level: 39.5% (2022)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50CDFE-0DB8-8906-8C76-E4846E4F9DD1}"/>
              </a:ext>
            </a:extLst>
          </p:cNvPr>
          <p:cNvSpPr txBox="1"/>
          <p:nvPr/>
        </p:nvSpPr>
        <p:spPr>
          <a:xfrm>
            <a:off x="12176849" y="7356107"/>
            <a:ext cx="4087035" cy="1034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5B5F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fewer people at risk of poverty </a:t>
            </a:r>
            <a:br>
              <a:rPr lang="en-US" sz="1800" b="1" dirty="0">
                <a:solidFill>
                  <a:srgbClr val="5B5F73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en-US" sz="1800" b="1" dirty="0">
                <a:solidFill>
                  <a:srgbClr val="5B5F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 social exclusion</a:t>
            </a:r>
            <a:r>
              <a:rPr lang="en-US" sz="1800" dirty="0">
                <a:solidFill>
                  <a:srgbClr val="5B5F73"/>
                </a:solidFill>
                <a:latin typeface="Open Sans"/>
                <a:ea typeface="Open Sans"/>
                <a:cs typeface="Open Sans"/>
                <a:sym typeface="Open Sans"/>
              </a:rPr>
              <a:t> by 2030</a:t>
            </a:r>
          </a:p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24494"/>
                </a:solidFill>
                <a:latin typeface="Open Sans"/>
                <a:ea typeface="Open Sans"/>
                <a:cs typeface="Open Sans"/>
                <a:sym typeface="Open Sans"/>
              </a:rPr>
              <a:t>Current level: -1.6 million</a:t>
            </a:r>
            <a:endParaRPr lang="en-B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181412-E2A8-EBEA-BDDC-7DD07ED495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94100AD7-0D5B-01F5-D161-33289FC01088}"/>
              </a:ext>
            </a:extLst>
          </p:cNvPr>
          <p:cNvSpPr/>
          <p:nvPr/>
        </p:nvSpPr>
        <p:spPr>
          <a:xfrm>
            <a:off x="1754300" y="2400300"/>
            <a:ext cx="4272741" cy="1188068"/>
          </a:xfrm>
          <a:prstGeom prst="roundRect">
            <a:avLst/>
          </a:prstGeom>
          <a:solidFill>
            <a:srgbClr val="49CF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8" name="Group 18"/>
          <p:cNvGrpSpPr/>
          <p:nvPr/>
        </p:nvGrpSpPr>
        <p:grpSpPr>
          <a:xfrm>
            <a:off x="12193881" y="3857644"/>
            <a:ext cx="4410574" cy="671409"/>
            <a:chOff x="0" y="0"/>
            <a:chExt cx="5880765" cy="89521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880765" cy="895212"/>
              <a:chOff x="0" y="0"/>
              <a:chExt cx="1375588" cy="20940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375588" cy="209402"/>
              </a:xfrm>
              <a:custGeom>
                <a:avLst/>
                <a:gdLst/>
                <a:ahLst/>
                <a:cxnLst/>
                <a:rect l="l" t="t" r="r" b="b"/>
                <a:pathLst>
                  <a:path w="1375588" h="209402">
                    <a:moveTo>
                      <a:pt x="0" y="0"/>
                    </a:moveTo>
                    <a:lnTo>
                      <a:pt x="1375588" y="0"/>
                    </a:lnTo>
                    <a:lnTo>
                      <a:pt x="1375588" y="209402"/>
                    </a:lnTo>
                    <a:lnTo>
                      <a:pt x="0" y="209402"/>
                    </a:lnTo>
                    <a:close/>
                  </a:path>
                </a:pathLst>
              </a:custGeom>
              <a:solidFill>
                <a:srgbClr val="FE628F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375588" cy="247502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367693" y="261788"/>
              <a:ext cx="5145379" cy="352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58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13634" y="262721"/>
              <a:ext cx="4202389" cy="350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39"/>
                </a:lnSpc>
                <a:spcBef>
                  <a:spcPct val="0"/>
                </a:spcBef>
              </a:pPr>
              <a:r>
                <a:rPr lang="en-US" sz="1631" b="1" spc="-3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European Child Guarantee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758440" y="6658662"/>
            <a:ext cx="4264463" cy="737552"/>
            <a:chOff x="0" y="0"/>
            <a:chExt cx="5685950" cy="983402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5685950" cy="983402"/>
              <a:chOff x="0" y="0"/>
              <a:chExt cx="1288492" cy="22284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288492" cy="222849"/>
              </a:xfrm>
              <a:custGeom>
                <a:avLst/>
                <a:gdLst/>
                <a:ahLst/>
                <a:cxnLst/>
                <a:rect l="l" t="t" r="r" b="b"/>
                <a:pathLst>
                  <a:path w="1288492" h="222849">
                    <a:moveTo>
                      <a:pt x="0" y="0"/>
                    </a:moveTo>
                    <a:lnTo>
                      <a:pt x="1288492" y="0"/>
                    </a:lnTo>
                    <a:lnTo>
                      <a:pt x="1288492" y="222849"/>
                    </a:lnTo>
                    <a:lnTo>
                      <a:pt x="0" y="222849"/>
                    </a:lnTo>
                    <a:close/>
                  </a:path>
                </a:pathLst>
              </a:custGeom>
              <a:solidFill>
                <a:srgbClr val="49BFB3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288492" cy="260949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587868" y="289094"/>
              <a:ext cx="4510214" cy="347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24"/>
                </a:lnSpc>
                <a:spcBef>
                  <a:spcPct val="0"/>
                </a:spcBef>
              </a:pPr>
              <a:r>
                <a:rPr lang="en-US" sz="1699" b="1" spc="-3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Pact for Skills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766719" y="4918954"/>
            <a:ext cx="4264463" cy="737552"/>
            <a:chOff x="0" y="0"/>
            <a:chExt cx="5685950" cy="983402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685950" cy="983402"/>
              <a:chOff x="0" y="0"/>
              <a:chExt cx="1288492" cy="22284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288492" cy="222849"/>
              </a:xfrm>
              <a:custGeom>
                <a:avLst/>
                <a:gdLst/>
                <a:ahLst/>
                <a:cxnLst/>
                <a:rect l="l" t="t" r="r" b="b"/>
                <a:pathLst>
                  <a:path w="1288492" h="222849">
                    <a:moveTo>
                      <a:pt x="0" y="0"/>
                    </a:moveTo>
                    <a:lnTo>
                      <a:pt x="1288492" y="0"/>
                    </a:lnTo>
                    <a:lnTo>
                      <a:pt x="1288492" y="222849"/>
                    </a:lnTo>
                    <a:lnTo>
                      <a:pt x="0" y="222849"/>
                    </a:lnTo>
                    <a:close/>
                  </a:path>
                </a:pathLst>
              </a:custGeom>
              <a:solidFill>
                <a:srgbClr val="49BFB3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1288492" cy="260949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60924" y="313196"/>
              <a:ext cx="5107304" cy="347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24"/>
                </a:lnSpc>
                <a:spcBef>
                  <a:spcPct val="0"/>
                </a:spcBef>
              </a:pPr>
              <a:r>
                <a:rPr lang="en-US" sz="1699" b="1" spc="-3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Reinforced Youth Guarantee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7018130" y="3848119"/>
            <a:ext cx="4264463" cy="649167"/>
            <a:chOff x="0" y="0"/>
            <a:chExt cx="5685950" cy="865556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5685950" cy="865556"/>
              <a:chOff x="0" y="0"/>
              <a:chExt cx="1375588" cy="209402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375588" cy="209402"/>
              </a:xfrm>
              <a:custGeom>
                <a:avLst/>
                <a:gdLst/>
                <a:ahLst/>
                <a:cxnLst/>
                <a:rect l="l" t="t" r="r" b="b"/>
                <a:pathLst>
                  <a:path w="1375588" h="209402">
                    <a:moveTo>
                      <a:pt x="0" y="0"/>
                    </a:moveTo>
                    <a:lnTo>
                      <a:pt x="1375588" y="0"/>
                    </a:lnTo>
                    <a:lnTo>
                      <a:pt x="1375588" y="209402"/>
                    </a:lnTo>
                    <a:lnTo>
                      <a:pt x="0" y="209402"/>
                    </a:lnTo>
                    <a:close/>
                  </a:path>
                </a:pathLst>
              </a:custGeom>
              <a:solidFill>
                <a:srgbClr val="FEBD01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1375588" cy="247502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355512" y="262010"/>
              <a:ext cx="4974926" cy="332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990"/>
                </a:lnSpc>
                <a:spcBef>
                  <a:spcPct val="0"/>
                </a:spcBef>
              </a:pPr>
              <a:r>
                <a:rPr lang="en-US" sz="1592" b="1" spc="-3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Directive on Platform Work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177209" y="791993"/>
            <a:ext cx="15933581" cy="72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Key achievements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758440" y="3848119"/>
            <a:ext cx="4264463" cy="940148"/>
            <a:chOff x="0" y="0"/>
            <a:chExt cx="5685950" cy="125353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685950" cy="1253531"/>
              <a:chOff x="0" y="0"/>
              <a:chExt cx="1288492" cy="28406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288492" cy="284062"/>
              </a:xfrm>
              <a:custGeom>
                <a:avLst/>
                <a:gdLst/>
                <a:ahLst/>
                <a:cxnLst/>
                <a:rect l="l" t="t" r="r" b="b"/>
                <a:pathLst>
                  <a:path w="1288492" h="284062">
                    <a:moveTo>
                      <a:pt x="0" y="0"/>
                    </a:moveTo>
                    <a:lnTo>
                      <a:pt x="1288492" y="0"/>
                    </a:lnTo>
                    <a:lnTo>
                      <a:pt x="1288492" y="284062"/>
                    </a:lnTo>
                    <a:lnTo>
                      <a:pt x="0" y="284062"/>
                    </a:lnTo>
                    <a:close/>
                  </a:path>
                </a:pathLst>
              </a:custGeom>
              <a:solidFill>
                <a:srgbClr val="49BFB3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1288492" cy="322162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640920" y="99243"/>
              <a:ext cx="4378100" cy="1074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24"/>
                </a:lnSpc>
                <a:spcBef>
                  <a:spcPct val="0"/>
                </a:spcBef>
              </a:pPr>
              <a:r>
                <a:rPr lang="en-US" sz="1699" b="1" spc="-3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Temporary Support to Mitigate Unemployment Risks in an Emergency (SURE)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778837" y="5789856"/>
            <a:ext cx="4252344" cy="735456"/>
            <a:chOff x="0" y="0"/>
            <a:chExt cx="5669792" cy="980608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5669792" cy="980608"/>
              <a:chOff x="0" y="0"/>
              <a:chExt cx="1288492" cy="22284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288492" cy="222849"/>
              </a:xfrm>
              <a:custGeom>
                <a:avLst/>
                <a:gdLst/>
                <a:ahLst/>
                <a:cxnLst/>
                <a:rect l="l" t="t" r="r" b="b"/>
                <a:pathLst>
                  <a:path w="1288492" h="222849">
                    <a:moveTo>
                      <a:pt x="0" y="0"/>
                    </a:moveTo>
                    <a:lnTo>
                      <a:pt x="1288492" y="0"/>
                    </a:lnTo>
                    <a:lnTo>
                      <a:pt x="1288492" y="222849"/>
                    </a:lnTo>
                    <a:lnTo>
                      <a:pt x="0" y="222849"/>
                    </a:lnTo>
                    <a:close/>
                  </a:path>
                </a:pathLst>
              </a:custGeom>
              <a:solidFill>
                <a:srgbClr val="49BFB3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38100"/>
                <a:ext cx="1288492" cy="260949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456690" y="300884"/>
              <a:ext cx="4899208" cy="346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18"/>
                </a:lnSpc>
                <a:spcBef>
                  <a:spcPct val="0"/>
                </a:spcBef>
              </a:pPr>
              <a:r>
                <a:rPr lang="en-US" sz="1694" b="1" spc="-3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Directive on Quality Traineeships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018130" y="4638563"/>
            <a:ext cx="4264463" cy="649167"/>
            <a:chOff x="0" y="0"/>
            <a:chExt cx="5685950" cy="865556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5685950" cy="865556"/>
              <a:chOff x="0" y="0"/>
              <a:chExt cx="1375588" cy="209402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375588" cy="209402"/>
              </a:xfrm>
              <a:custGeom>
                <a:avLst/>
                <a:gdLst/>
                <a:ahLst/>
                <a:cxnLst/>
                <a:rect l="l" t="t" r="r" b="b"/>
                <a:pathLst>
                  <a:path w="1375588" h="209402">
                    <a:moveTo>
                      <a:pt x="0" y="0"/>
                    </a:moveTo>
                    <a:lnTo>
                      <a:pt x="1375588" y="0"/>
                    </a:lnTo>
                    <a:lnTo>
                      <a:pt x="1375588" y="209402"/>
                    </a:lnTo>
                    <a:lnTo>
                      <a:pt x="0" y="209402"/>
                    </a:lnTo>
                    <a:close/>
                  </a:path>
                </a:pathLst>
              </a:custGeom>
              <a:solidFill>
                <a:srgbClr val="FEBD01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38100"/>
                <a:ext cx="1375588" cy="247502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355512" y="262010"/>
              <a:ext cx="4974926" cy="332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990"/>
                </a:lnSpc>
                <a:spcBef>
                  <a:spcPct val="0"/>
                </a:spcBef>
              </a:pPr>
              <a:r>
                <a:rPr lang="en-US" sz="1592" b="1" spc="-3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Directive on Work-Life Balance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7018130" y="5418914"/>
            <a:ext cx="4264463" cy="901143"/>
            <a:chOff x="0" y="0"/>
            <a:chExt cx="5685950" cy="1201524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5685950" cy="1201524"/>
              <a:chOff x="0" y="0"/>
              <a:chExt cx="1375588" cy="290682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1375588" cy="290682"/>
              </a:xfrm>
              <a:custGeom>
                <a:avLst/>
                <a:gdLst/>
                <a:ahLst/>
                <a:cxnLst/>
                <a:rect l="l" t="t" r="r" b="b"/>
                <a:pathLst>
                  <a:path w="1375588" h="290682">
                    <a:moveTo>
                      <a:pt x="0" y="0"/>
                    </a:moveTo>
                    <a:lnTo>
                      <a:pt x="1375588" y="0"/>
                    </a:lnTo>
                    <a:lnTo>
                      <a:pt x="1375588" y="290682"/>
                    </a:lnTo>
                    <a:lnTo>
                      <a:pt x="0" y="290682"/>
                    </a:lnTo>
                    <a:close/>
                  </a:path>
                </a:pathLst>
              </a:custGeom>
              <a:solidFill>
                <a:srgbClr val="FEBD01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-38100"/>
                <a:ext cx="1375588" cy="328782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9" name="TextBox 59"/>
            <p:cNvSpPr txBox="1"/>
            <p:nvPr/>
          </p:nvSpPr>
          <p:spPr>
            <a:xfrm>
              <a:off x="355512" y="262010"/>
              <a:ext cx="4974926" cy="667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990"/>
                </a:lnSpc>
                <a:spcBef>
                  <a:spcPct val="0"/>
                </a:spcBef>
              </a:pPr>
              <a:r>
                <a:rPr lang="en-US" sz="1592" b="1" spc="-3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Directive on Adequate Minimum Wages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7018130" y="6447561"/>
            <a:ext cx="4264463" cy="1153118"/>
            <a:chOff x="0" y="0"/>
            <a:chExt cx="5685950" cy="1537491"/>
          </a:xfrm>
        </p:grpSpPr>
        <p:grpSp>
          <p:nvGrpSpPr>
            <p:cNvPr id="61" name="Group 61"/>
            <p:cNvGrpSpPr/>
            <p:nvPr/>
          </p:nvGrpSpPr>
          <p:grpSpPr>
            <a:xfrm>
              <a:off x="0" y="0"/>
              <a:ext cx="5685950" cy="1537491"/>
              <a:chOff x="0" y="0"/>
              <a:chExt cx="1375588" cy="371961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1375588" cy="371961"/>
              </a:xfrm>
              <a:custGeom>
                <a:avLst/>
                <a:gdLst/>
                <a:ahLst/>
                <a:cxnLst/>
                <a:rect l="l" t="t" r="r" b="b"/>
                <a:pathLst>
                  <a:path w="1375588" h="371961">
                    <a:moveTo>
                      <a:pt x="0" y="0"/>
                    </a:moveTo>
                    <a:lnTo>
                      <a:pt x="1375588" y="0"/>
                    </a:lnTo>
                    <a:lnTo>
                      <a:pt x="1375588" y="371961"/>
                    </a:lnTo>
                    <a:lnTo>
                      <a:pt x="0" y="371961"/>
                    </a:lnTo>
                    <a:close/>
                  </a:path>
                </a:pathLst>
              </a:custGeom>
              <a:solidFill>
                <a:srgbClr val="FEBD01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38100"/>
                <a:ext cx="1375588" cy="410061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4" name="TextBox 64"/>
            <p:cNvSpPr txBox="1"/>
            <p:nvPr/>
          </p:nvSpPr>
          <p:spPr>
            <a:xfrm>
              <a:off x="355512" y="262010"/>
              <a:ext cx="4974926" cy="1003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990"/>
                </a:lnSpc>
                <a:spcBef>
                  <a:spcPct val="0"/>
                </a:spcBef>
              </a:pPr>
              <a:r>
                <a:rPr lang="en-US" sz="1592" b="1" spc="-3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Updated Carcinogens, Mutagens and Reprotoxic substances Directive (CRMD)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7011769" y="7728183"/>
            <a:ext cx="4264463" cy="901143"/>
            <a:chOff x="0" y="0"/>
            <a:chExt cx="5685950" cy="1201524"/>
          </a:xfrm>
        </p:grpSpPr>
        <p:grpSp>
          <p:nvGrpSpPr>
            <p:cNvPr id="66" name="Group 66"/>
            <p:cNvGrpSpPr/>
            <p:nvPr/>
          </p:nvGrpSpPr>
          <p:grpSpPr>
            <a:xfrm>
              <a:off x="0" y="0"/>
              <a:ext cx="5685950" cy="1201524"/>
              <a:chOff x="0" y="0"/>
              <a:chExt cx="1375588" cy="290682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1375588" cy="290682"/>
              </a:xfrm>
              <a:custGeom>
                <a:avLst/>
                <a:gdLst/>
                <a:ahLst/>
                <a:cxnLst/>
                <a:rect l="l" t="t" r="r" b="b"/>
                <a:pathLst>
                  <a:path w="1375588" h="290682">
                    <a:moveTo>
                      <a:pt x="0" y="0"/>
                    </a:moveTo>
                    <a:lnTo>
                      <a:pt x="1375588" y="0"/>
                    </a:lnTo>
                    <a:lnTo>
                      <a:pt x="1375588" y="290682"/>
                    </a:lnTo>
                    <a:lnTo>
                      <a:pt x="0" y="290682"/>
                    </a:lnTo>
                    <a:close/>
                  </a:path>
                </a:pathLst>
              </a:custGeom>
              <a:solidFill>
                <a:srgbClr val="FEBD01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0" y="-38100"/>
                <a:ext cx="1375588" cy="328782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69" name="TextBox 69"/>
            <p:cNvSpPr txBox="1"/>
            <p:nvPr/>
          </p:nvSpPr>
          <p:spPr>
            <a:xfrm>
              <a:off x="355512" y="262010"/>
              <a:ext cx="4974926" cy="667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990"/>
                </a:lnSpc>
                <a:spcBef>
                  <a:spcPct val="0"/>
                </a:spcBef>
              </a:pPr>
              <a:r>
                <a:rPr lang="en-US" sz="1592" b="1" spc="-3" dirty="0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Recommendation on strengthening Social Dialogue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2181569" y="4638563"/>
            <a:ext cx="4410574" cy="1172572"/>
            <a:chOff x="0" y="0"/>
            <a:chExt cx="5880765" cy="1563430"/>
          </a:xfrm>
        </p:grpSpPr>
        <p:grpSp>
          <p:nvGrpSpPr>
            <p:cNvPr id="71" name="Group 71"/>
            <p:cNvGrpSpPr/>
            <p:nvPr/>
          </p:nvGrpSpPr>
          <p:grpSpPr>
            <a:xfrm>
              <a:off x="0" y="0"/>
              <a:ext cx="5880765" cy="1563430"/>
              <a:chOff x="0" y="0"/>
              <a:chExt cx="1375588" cy="365707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1375588" cy="365707"/>
              </a:xfrm>
              <a:custGeom>
                <a:avLst/>
                <a:gdLst/>
                <a:ahLst/>
                <a:cxnLst/>
                <a:rect l="l" t="t" r="r" b="b"/>
                <a:pathLst>
                  <a:path w="1375588" h="365707">
                    <a:moveTo>
                      <a:pt x="0" y="0"/>
                    </a:moveTo>
                    <a:lnTo>
                      <a:pt x="1375588" y="0"/>
                    </a:lnTo>
                    <a:lnTo>
                      <a:pt x="1375588" y="365707"/>
                    </a:lnTo>
                    <a:lnTo>
                      <a:pt x="0" y="365707"/>
                    </a:lnTo>
                    <a:close/>
                  </a:path>
                </a:pathLst>
              </a:custGeom>
              <a:solidFill>
                <a:srgbClr val="FE628F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0" y="-38100"/>
                <a:ext cx="1375588" cy="403807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74" name="TextBox 74"/>
            <p:cNvSpPr txBox="1"/>
            <p:nvPr/>
          </p:nvSpPr>
          <p:spPr>
            <a:xfrm>
              <a:off x="367693" y="261788"/>
              <a:ext cx="5145379" cy="352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58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813634" y="262721"/>
              <a:ext cx="4202389" cy="1019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39"/>
                </a:lnSpc>
                <a:spcBef>
                  <a:spcPct val="0"/>
                </a:spcBef>
              </a:pPr>
              <a:r>
                <a:rPr lang="en-US" sz="1631" b="1" spc="-3" dirty="0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Strategy for the Rights </a:t>
              </a:r>
              <a:br>
                <a:rPr lang="en-US" sz="1631" b="1" spc="-3" dirty="0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</a:br>
              <a:r>
                <a:rPr lang="en-US" sz="1631" b="1" spc="-3" dirty="0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of Persons with Disabilities 2021-2030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2193881" y="5915911"/>
            <a:ext cx="4410574" cy="671409"/>
            <a:chOff x="0" y="0"/>
            <a:chExt cx="5880765" cy="895212"/>
          </a:xfrm>
        </p:grpSpPr>
        <p:grpSp>
          <p:nvGrpSpPr>
            <p:cNvPr id="77" name="Group 77"/>
            <p:cNvGrpSpPr/>
            <p:nvPr/>
          </p:nvGrpSpPr>
          <p:grpSpPr>
            <a:xfrm>
              <a:off x="0" y="0"/>
              <a:ext cx="5880765" cy="895212"/>
              <a:chOff x="0" y="0"/>
              <a:chExt cx="1375588" cy="209402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1375588" cy="209402"/>
              </a:xfrm>
              <a:custGeom>
                <a:avLst/>
                <a:gdLst/>
                <a:ahLst/>
                <a:cxnLst/>
                <a:rect l="l" t="t" r="r" b="b"/>
                <a:pathLst>
                  <a:path w="1375588" h="209402">
                    <a:moveTo>
                      <a:pt x="0" y="0"/>
                    </a:moveTo>
                    <a:lnTo>
                      <a:pt x="1375588" y="0"/>
                    </a:lnTo>
                    <a:lnTo>
                      <a:pt x="1375588" y="209402"/>
                    </a:lnTo>
                    <a:lnTo>
                      <a:pt x="0" y="209402"/>
                    </a:lnTo>
                    <a:close/>
                  </a:path>
                </a:pathLst>
              </a:custGeom>
              <a:solidFill>
                <a:srgbClr val="FE628F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9" name="TextBox 79"/>
              <p:cNvSpPr txBox="1"/>
              <p:nvPr/>
            </p:nvSpPr>
            <p:spPr>
              <a:xfrm>
                <a:off x="0" y="-38100"/>
                <a:ext cx="1375588" cy="247502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80" name="TextBox 80"/>
            <p:cNvSpPr txBox="1"/>
            <p:nvPr/>
          </p:nvSpPr>
          <p:spPr>
            <a:xfrm>
              <a:off x="367693" y="261788"/>
              <a:ext cx="5145379" cy="352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58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813634" y="262721"/>
              <a:ext cx="4202389" cy="343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39"/>
                </a:lnSpc>
                <a:spcBef>
                  <a:spcPct val="0"/>
                </a:spcBef>
              </a:pPr>
              <a:r>
                <a:rPr lang="en-US" sz="1631" b="1" spc="-3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European Disability Card</a:t>
              </a: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12181159" y="6692095"/>
            <a:ext cx="4410574" cy="671409"/>
            <a:chOff x="0" y="0"/>
            <a:chExt cx="5880765" cy="895212"/>
          </a:xfrm>
        </p:grpSpPr>
        <p:grpSp>
          <p:nvGrpSpPr>
            <p:cNvPr id="83" name="Group 83"/>
            <p:cNvGrpSpPr/>
            <p:nvPr/>
          </p:nvGrpSpPr>
          <p:grpSpPr>
            <a:xfrm>
              <a:off x="0" y="0"/>
              <a:ext cx="5880765" cy="895212"/>
              <a:chOff x="0" y="0"/>
              <a:chExt cx="1375588" cy="209402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1375588" cy="209402"/>
              </a:xfrm>
              <a:custGeom>
                <a:avLst/>
                <a:gdLst/>
                <a:ahLst/>
                <a:cxnLst/>
                <a:rect l="l" t="t" r="r" b="b"/>
                <a:pathLst>
                  <a:path w="1375588" h="209402">
                    <a:moveTo>
                      <a:pt x="0" y="0"/>
                    </a:moveTo>
                    <a:lnTo>
                      <a:pt x="1375588" y="0"/>
                    </a:lnTo>
                    <a:lnTo>
                      <a:pt x="1375588" y="209402"/>
                    </a:lnTo>
                    <a:lnTo>
                      <a:pt x="0" y="209402"/>
                    </a:lnTo>
                    <a:close/>
                  </a:path>
                </a:pathLst>
              </a:custGeom>
              <a:solidFill>
                <a:srgbClr val="FE628F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5" name="TextBox 85"/>
              <p:cNvSpPr txBox="1"/>
              <p:nvPr/>
            </p:nvSpPr>
            <p:spPr>
              <a:xfrm>
                <a:off x="0" y="-38100"/>
                <a:ext cx="1375588" cy="247502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86" name="TextBox 86"/>
            <p:cNvSpPr txBox="1"/>
            <p:nvPr/>
          </p:nvSpPr>
          <p:spPr>
            <a:xfrm>
              <a:off x="367693" y="261788"/>
              <a:ext cx="5145379" cy="352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58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813634" y="262721"/>
              <a:ext cx="4202389" cy="343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39"/>
                </a:lnSpc>
                <a:spcBef>
                  <a:spcPct val="0"/>
                </a:spcBef>
              </a:pPr>
              <a:r>
                <a:rPr lang="en-US" sz="1631" b="1" spc="-3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LGBTIQ Equality Strategy</a:t>
              </a: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2193881" y="7468279"/>
            <a:ext cx="4410574" cy="671409"/>
            <a:chOff x="0" y="0"/>
            <a:chExt cx="5880765" cy="895212"/>
          </a:xfrm>
        </p:grpSpPr>
        <p:grpSp>
          <p:nvGrpSpPr>
            <p:cNvPr id="89" name="Group 89"/>
            <p:cNvGrpSpPr/>
            <p:nvPr/>
          </p:nvGrpSpPr>
          <p:grpSpPr>
            <a:xfrm>
              <a:off x="0" y="0"/>
              <a:ext cx="5880765" cy="895212"/>
              <a:chOff x="0" y="0"/>
              <a:chExt cx="1375588" cy="209402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1375588" cy="209402"/>
              </a:xfrm>
              <a:custGeom>
                <a:avLst/>
                <a:gdLst/>
                <a:ahLst/>
                <a:cxnLst/>
                <a:rect l="l" t="t" r="r" b="b"/>
                <a:pathLst>
                  <a:path w="1375588" h="209402">
                    <a:moveTo>
                      <a:pt x="0" y="0"/>
                    </a:moveTo>
                    <a:lnTo>
                      <a:pt x="1375588" y="0"/>
                    </a:lnTo>
                    <a:lnTo>
                      <a:pt x="1375588" y="209402"/>
                    </a:lnTo>
                    <a:lnTo>
                      <a:pt x="0" y="209402"/>
                    </a:lnTo>
                    <a:close/>
                  </a:path>
                </a:pathLst>
              </a:custGeom>
              <a:solidFill>
                <a:srgbClr val="FE628F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0" y="-38100"/>
                <a:ext cx="1375588" cy="247502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92" name="TextBox 92"/>
            <p:cNvSpPr txBox="1"/>
            <p:nvPr/>
          </p:nvSpPr>
          <p:spPr>
            <a:xfrm>
              <a:off x="367693" y="261788"/>
              <a:ext cx="5145379" cy="352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58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813634" y="262721"/>
              <a:ext cx="4202389" cy="343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39"/>
                </a:lnSpc>
                <a:spcBef>
                  <a:spcPct val="0"/>
                </a:spcBef>
              </a:pPr>
              <a:r>
                <a:rPr lang="en-US" sz="1631" b="1" spc="-3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European Care Strategy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2193881" y="8122302"/>
            <a:ext cx="4410574" cy="1041075"/>
            <a:chOff x="0" y="-162881"/>
            <a:chExt cx="5880765" cy="1388099"/>
          </a:xfrm>
        </p:grpSpPr>
        <p:grpSp>
          <p:nvGrpSpPr>
            <p:cNvPr id="95" name="Group 95"/>
            <p:cNvGrpSpPr/>
            <p:nvPr/>
          </p:nvGrpSpPr>
          <p:grpSpPr>
            <a:xfrm>
              <a:off x="0" y="-162881"/>
              <a:ext cx="5880765" cy="1388099"/>
              <a:chOff x="0" y="-38100"/>
              <a:chExt cx="1375588" cy="324695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1375588" cy="247502"/>
              </a:xfrm>
              <a:custGeom>
                <a:avLst/>
                <a:gdLst/>
                <a:ahLst/>
                <a:cxnLst/>
                <a:rect l="l" t="t" r="r" b="b"/>
                <a:pathLst>
                  <a:path w="1375588" h="286595">
                    <a:moveTo>
                      <a:pt x="0" y="0"/>
                    </a:moveTo>
                    <a:lnTo>
                      <a:pt x="1375588" y="0"/>
                    </a:lnTo>
                    <a:lnTo>
                      <a:pt x="1375588" y="286595"/>
                    </a:lnTo>
                    <a:lnTo>
                      <a:pt x="0" y="286595"/>
                    </a:lnTo>
                    <a:close/>
                  </a:path>
                </a:pathLst>
              </a:custGeom>
              <a:solidFill>
                <a:srgbClr val="FE628F">
                  <a:alpha val="26667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0" y="-38100"/>
                <a:ext cx="1375588" cy="324695"/>
              </a:xfrm>
              <a:prstGeom prst="rect">
                <a:avLst/>
              </a:prstGeom>
            </p:spPr>
            <p:txBody>
              <a:bodyPr lIns="47037" tIns="47037" rIns="47037" bIns="47037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98" name="TextBox 98"/>
            <p:cNvSpPr txBox="1"/>
            <p:nvPr/>
          </p:nvSpPr>
          <p:spPr>
            <a:xfrm>
              <a:off x="367693" y="261788"/>
              <a:ext cx="5145379" cy="352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58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99" name="TextBox 99"/>
            <p:cNvSpPr txBox="1"/>
            <p:nvPr/>
          </p:nvSpPr>
          <p:spPr>
            <a:xfrm>
              <a:off x="813635" y="234183"/>
              <a:ext cx="4202389" cy="681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39"/>
                </a:lnSpc>
                <a:spcBef>
                  <a:spcPct val="0"/>
                </a:spcBef>
              </a:pPr>
              <a:r>
                <a:rPr lang="en-US" sz="1631" b="1" spc="-3" dirty="0">
                  <a:solidFill>
                    <a:srgbClr val="004AAD"/>
                  </a:solidFill>
                  <a:latin typeface="Now Bold"/>
                  <a:ea typeface="Now Bold"/>
                  <a:cs typeface="Now Bold"/>
                  <a:sym typeface="Now Bold"/>
                </a:rPr>
                <a:t>European Platform on Combating Homelessness</a:t>
              </a:r>
            </a:p>
          </p:txBody>
        </p:sp>
      </p:grp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5664536D-2C15-9CC8-7ADD-3C4CB28AFA1B}"/>
              </a:ext>
            </a:extLst>
          </p:cNvPr>
          <p:cNvSpPr/>
          <p:nvPr/>
        </p:nvSpPr>
        <p:spPr>
          <a:xfrm>
            <a:off x="7009852" y="2400300"/>
            <a:ext cx="4272741" cy="1188068"/>
          </a:xfrm>
          <a:prstGeom prst="roundRect">
            <a:avLst/>
          </a:prstGeom>
          <a:solidFill>
            <a:srgbClr val="FDAF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C1712BE2-C7CD-91E6-E410-75C6E520367A}"/>
              </a:ext>
            </a:extLst>
          </p:cNvPr>
          <p:cNvSpPr/>
          <p:nvPr/>
        </p:nvSpPr>
        <p:spPr>
          <a:xfrm>
            <a:off x="12181159" y="2400300"/>
            <a:ext cx="4410574" cy="1188068"/>
          </a:xfrm>
          <a:prstGeom prst="roundRect">
            <a:avLst/>
          </a:prstGeom>
          <a:solidFill>
            <a:srgbClr val="FF61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A8FCD53-C5EF-DAA5-CBC9-DD065FF4813E}"/>
              </a:ext>
            </a:extLst>
          </p:cNvPr>
          <p:cNvSpPr txBox="1"/>
          <p:nvPr/>
        </p:nvSpPr>
        <p:spPr>
          <a:xfrm>
            <a:off x="7219059" y="2777416"/>
            <a:ext cx="3854326" cy="433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990"/>
              </a:lnSpc>
            </a:pPr>
            <a:r>
              <a:rPr lang="en-US" sz="1800" b="1" dirty="0">
                <a:solidFill>
                  <a:schemeClr val="bg1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Fair working conditions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9B68CD1-73C3-4267-454C-318E415C10AD}"/>
              </a:ext>
            </a:extLst>
          </p:cNvPr>
          <p:cNvSpPr txBox="1"/>
          <p:nvPr/>
        </p:nvSpPr>
        <p:spPr>
          <a:xfrm>
            <a:off x="12520849" y="2585056"/>
            <a:ext cx="3731195" cy="81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990"/>
              </a:lnSpc>
            </a:pPr>
            <a:r>
              <a:rPr lang="en-US" sz="1800" b="1" dirty="0">
                <a:solidFill>
                  <a:schemeClr val="bg1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Social protection </a:t>
            </a:r>
          </a:p>
          <a:p>
            <a:pPr algn="ctr">
              <a:lnSpc>
                <a:spcPts val="2990"/>
              </a:lnSpc>
            </a:pPr>
            <a:r>
              <a:rPr lang="en-US" sz="1800" b="1" dirty="0">
                <a:solidFill>
                  <a:schemeClr val="bg1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and inclusion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A19EF58-060A-BC53-1745-84F7A880134E}"/>
              </a:ext>
            </a:extLst>
          </p:cNvPr>
          <p:cNvSpPr txBox="1"/>
          <p:nvPr/>
        </p:nvSpPr>
        <p:spPr>
          <a:xfrm>
            <a:off x="1908125" y="2585056"/>
            <a:ext cx="3959766" cy="81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990"/>
              </a:lnSpc>
            </a:pPr>
            <a:r>
              <a:rPr lang="en-US" sz="1800" b="1" dirty="0">
                <a:solidFill>
                  <a:schemeClr val="bg1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Equal opportunities and access </a:t>
            </a:r>
            <a:br>
              <a:rPr lang="en-US" sz="1800" b="1" dirty="0">
                <a:solidFill>
                  <a:schemeClr val="bg1"/>
                </a:solidFill>
                <a:latin typeface="Kollektif Bold"/>
                <a:ea typeface="Kollektif Bold"/>
                <a:cs typeface="Kollektif Bold"/>
                <a:sym typeface="Kollektif Bold"/>
              </a:rPr>
            </a:br>
            <a:r>
              <a:rPr lang="en-US" sz="1800" b="1" dirty="0">
                <a:solidFill>
                  <a:schemeClr val="bg1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to the </a:t>
            </a:r>
            <a:r>
              <a:rPr lang="en-US" sz="1800" b="1" dirty="0" err="1">
                <a:solidFill>
                  <a:schemeClr val="bg1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labour</a:t>
            </a:r>
            <a:r>
              <a:rPr lang="en-US" sz="1800" b="1" dirty="0">
                <a:solidFill>
                  <a:schemeClr val="bg1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 market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16EFB7-A736-C611-D3CA-699C1291F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  <p:sp>
        <p:nvSpPr>
          <p:cNvPr id="5" name="Freeform 67">
            <a:extLst>
              <a:ext uri="{FF2B5EF4-FFF2-40B4-BE49-F238E27FC236}">
                <a16:creationId xmlns:a16="http://schemas.microsoft.com/office/drawing/2014/main" id="{8C817565-2A84-94A8-0389-56A5749D41BD}"/>
              </a:ext>
            </a:extLst>
          </p:cNvPr>
          <p:cNvSpPr/>
          <p:nvPr/>
        </p:nvSpPr>
        <p:spPr>
          <a:xfrm>
            <a:off x="6992643" y="8827362"/>
            <a:ext cx="4264463" cy="901143"/>
          </a:xfrm>
          <a:custGeom>
            <a:avLst/>
            <a:gdLst/>
            <a:ahLst/>
            <a:cxnLst/>
            <a:rect l="l" t="t" r="r" b="b"/>
            <a:pathLst>
              <a:path w="1375588" h="290682">
                <a:moveTo>
                  <a:pt x="0" y="0"/>
                </a:moveTo>
                <a:lnTo>
                  <a:pt x="1375588" y="0"/>
                </a:lnTo>
                <a:lnTo>
                  <a:pt x="1375588" y="290682"/>
                </a:lnTo>
                <a:lnTo>
                  <a:pt x="0" y="290682"/>
                </a:lnTo>
                <a:close/>
              </a:path>
            </a:pathLst>
          </a:custGeom>
          <a:solidFill>
            <a:srgbClr val="FEBD01">
              <a:alpha val="26667"/>
            </a:srgbClr>
          </a:solidFill>
        </p:spPr>
        <p:txBody>
          <a:bodyPr/>
          <a:lstStyle/>
          <a:p>
            <a:endParaRPr lang="en-IE"/>
          </a:p>
        </p:txBody>
      </p:sp>
      <p:sp>
        <p:nvSpPr>
          <p:cNvPr id="6" name="TextBox 69">
            <a:extLst>
              <a:ext uri="{FF2B5EF4-FFF2-40B4-BE49-F238E27FC236}">
                <a16:creationId xmlns:a16="http://schemas.microsoft.com/office/drawing/2014/main" id="{EEB9B3D4-96CE-02E8-7F0B-0851CD3C351D}"/>
              </a:ext>
            </a:extLst>
          </p:cNvPr>
          <p:cNvSpPr txBox="1"/>
          <p:nvPr/>
        </p:nvSpPr>
        <p:spPr>
          <a:xfrm>
            <a:off x="7259276" y="9151135"/>
            <a:ext cx="3731195" cy="25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90"/>
              </a:lnSpc>
              <a:spcBef>
                <a:spcPct val="0"/>
              </a:spcBef>
            </a:pPr>
            <a:r>
              <a:rPr lang="en-US" sz="1592" b="1" spc="-3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Right to disconnect</a:t>
            </a:r>
          </a:p>
        </p:txBody>
      </p:sp>
    </p:spTree>
  </p:cSld>
  <p:clrMapOvr>
    <a:masterClrMapping/>
  </p:clrMapOvr>
  <p:transition spd="slow">
    <p:fade/>
  </p:transition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2558023"/>
            <a:ext cx="3457492" cy="345749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50012" y="4543106"/>
            <a:ext cx="3572194" cy="357219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D774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50089" y="5184251"/>
            <a:ext cx="3072360" cy="240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4AA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50 million </a:t>
            </a:r>
          </a:p>
          <a:p>
            <a:pPr algn="ctr">
              <a:lnSpc>
                <a:spcPts val="2650"/>
              </a:lnSpc>
              <a:spcBef>
                <a:spcPct val="0"/>
              </a:spcBef>
            </a:pPr>
            <a:r>
              <a:rPr lang="en-US" sz="2154" b="1" dirty="0">
                <a:solidFill>
                  <a:srgbClr val="004AAD"/>
                </a:solidFill>
                <a:latin typeface="Kollektif Bold"/>
                <a:sym typeface="Kollektif Bold"/>
              </a:rPr>
              <a:t>young people</a:t>
            </a:r>
            <a:r>
              <a:rPr lang="en-US" sz="2154" b="1" dirty="0">
                <a:solidFill>
                  <a:srgbClr val="004AAD"/>
                </a:solidFill>
                <a:latin typeface="Kollektif Bold"/>
                <a:sym typeface="Kollektif"/>
              </a:rPr>
              <a:t> </a:t>
            </a:r>
            <a:r>
              <a:rPr lang="en-US" sz="2154" dirty="0">
                <a:solidFill>
                  <a:srgbClr val="004AAD"/>
                </a:solidFill>
                <a:latin typeface="Kollektif"/>
                <a:sym typeface="Kollektif"/>
              </a:rPr>
              <a:t>in Youth Guarantee secured jobs, apprenticeships, traineeships, or continued education </a:t>
            </a:r>
            <a:br>
              <a:rPr lang="en-US" sz="2154" dirty="0">
                <a:solidFill>
                  <a:srgbClr val="004AAD"/>
                </a:solidFill>
                <a:latin typeface="Kollektif"/>
                <a:sym typeface="Kollektif"/>
              </a:rPr>
            </a:br>
            <a:r>
              <a:rPr lang="en-US" sz="2154" dirty="0">
                <a:solidFill>
                  <a:srgbClr val="004AAD"/>
                </a:solidFill>
                <a:latin typeface="Kollektif"/>
                <a:sym typeface="Kollektif"/>
              </a:rPr>
              <a:t>and training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522206" y="2558023"/>
            <a:ext cx="3457492" cy="345749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443518" y="4543106"/>
            <a:ext cx="3572194" cy="357219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D774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6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643595" y="5184251"/>
            <a:ext cx="3072360" cy="205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4AA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40.5 million </a:t>
            </a:r>
            <a:br>
              <a:rPr lang="en-US" sz="2800" b="1" dirty="0">
                <a:solidFill>
                  <a:srgbClr val="004AAD"/>
                </a:solidFill>
                <a:latin typeface="Kollektif Bold"/>
                <a:ea typeface="Kollektif Bold"/>
                <a:cs typeface="Kollektif Bold"/>
                <a:sym typeface="Kollektif Bold"/>
              </a:rPr>
            </a:br>
            <a:r>
              <a:rPr lang="en-US" sz="2154" b="1" dirty="0">
                <a:solidFill>
                  <a:srgbClr val="004AA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workers </a:t>
            </a:r>
            <a:r>
              <a:rPr lang="en-US" sz="2154" dirty="0">
                <a:solidFill>
                  <a:srgbClr val="004AAD"/>
                </a:solidFill>
                <a:latin typeface="Kollektif"/>
                <a:ea typeface="Kollektif"/>
                <a:cs typeface="Kollektif"/>
                <a:sym typeface="Kollektif"/>
              </a:rPr>
              <a:t>and </a:t>
            </a:r>
            <a:r>
              <a:rPr lang="en-US" sz="2154" b="1" dirty="0">
                <a:solidFill>
                  <a:srgbClr val="004AA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3.3 million companies </a:t>
            </a:r>
            <a:r>
              <a:rPr lang="en-US" sz="2154" dirty="0">
                <a:solidFill>
                  <a:srgbClr val="004AAD"/>
                </a:solidFill>
                <a:latin typeface="Kollektif"/>
                <a:ea typeface="Kollektif"/>
                <a:cs typeface="Kollektif"/>
                <a:sym typeface="Kollektif"/>
              </a:rPr>
              <a:t>helped in 2020-2021 via SURE.</a:t>
            </a:r>
            <a:r>
              <a:rPr lang="en-US" sz="2154" b="1" dirty="0">
                <a:solidFill>
                  <a:srgbClr val="004AA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 €98.4 billion </a:t>
            </a:r>
            <a:r>
              <a:rPr lang="en-US" sz="2154" dirty="0">
                <a:solidFill>
                  <a:srgbClr val="004AAD"/>
                </a:solidFill>
                <a:latin typeface="Kollektif"/>
                <a:ea typeface="Kollektif"/>
                <a:cs typeface="Kollektif"/>
                <a:sym typeface="Kollektif"/>
              </a:rPr>
              <a:t>provided to help 19 Member States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765794" y="2261103"/>
            <a:ext cx="3457492" cy="345749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7106" y="4246186"/>
            <a:ext cx="3572194" cy="357219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D774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6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889921" y="5184251"/>
            <a:ext cx="3072360" cy="136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4AA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3.5 million </a:t>
            </a:r>
            <a:br>
              <a:rPr lang="en-US" sz="2154" b="1" dirty="0">
                <a:solidFill>
                  <a:srgbClr val="004AAD"/>
                </a:solidFill>
                <a:latin typeface="Kollektif Bold"/>
                <a:ea typeface="Kollektif Bold"/>
                <a:cs typeface="Kollektif Bold"/>
                <a:sym typeface="Kollektif Bold"/>
              </a:rPr>
            </a:br>
            <a:r>
              <a:rPr lang="en-US" sz="2154" b="1" dirty="0">
                <a:solidFill>
                  <a:srgbClr val="004AA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people </a:t>
            </a:r>
            <a:r>
              <a:rPr lang="en-US" sz="2154" dirty="0">
                <a:solidFill>
                  <a:srgbClr val="004AAD"/>
                </a:solidFill>
                <a:latin typeface="Kollektif"/>
                <a:sym typeface="Kollektif"/>
              </a:rPr>
              <a:t>received training through the Pact for Skills in 2022 and 2023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21977720-BB88-E735-4D01-B72C7A094987}"/>
              </a:ext>
            </a:extLst>
          </p:cNvPr>
          <p:cNvSpPr txBox="1"/>
          <p:nvPr/>
        </p:nvSpPr>
        <p:spPr>
          <a:xfrm>
            <a:off x="1177209" y="791993"/>
            <a:ext cx="15933581" cy="72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Key achievements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079264-9AFC-BE2B-7A39-361CB478DA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34638" y="4303899"/>
            <a:ext cx="12418723" cy="18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6860" b="1" dirty="0">
                <a:solidFill>
                  <a:srgbClr val="EAD94A"/>
                </a:solidFill>
                <a:latin typeface="Now Bold"/>
                <a:ea typeface="Now Bold"/>
                <a:cs typeface="Now Bold"/>
                <a:sym typeface="Now Bold"/>
              </a:rPr>
              <a:t>Looking ahead: the Future of Social Europe</a:t>
            </a:r>
          </a:p>
        </p:txBody>
      </p:sp>
    </p:spTree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28700" y="1277465"/>
            <a:ext cx="10898618" cy="7732071"/>
          </a:xfrm>
          <a:custGeom>
            <a:avLst/>
            <a:gdLst/>
            <a:ahLst/>
            <a:cxnLst/>
            <a:rect l="l" t="t" r="r" b="b"/>
            <a:pathLst>
              <a:path w="10898618" h="7732071">
                <a:moveTo>
                  <a:pt x="0" y="0"/>
                </a:moveTo>
                <a:lnTo>
                  <a:pt x="10898618" y="0"/>
                </a:lnTo>
                <a:lnTo>
                  <a:pt x="10898618" y="7732070"/>
                </a:lnTo>
                <a:lnTo>
                  <a:pt x="0" y="7732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12275795" y="5524500"/>
            <a:ext cx="5211219" cy="1786027"/>
            <a:chOff x="0" y="0"/>
            <a:chExt cx="1372502" cy="4703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2502" cy="470394"/>
            </a:xfrm>
            <a:custGeom>
              <a:avLst/>
              <a:gdLst/>
              <a:ahLst/>
              <a:cxnLst/>
              <a:rect l="l" t="t" r="r" b="b"/>
              <a:pathLst>
                <a:path w="1372502" h="470394">
                  <a:moveTo>
                    <a:pt x="75767" y="0"/>
                  </a:moveTo>
                  <a:lnTo>
                    <a:pt x="1296735" y="0"/>
                  </a:lnTo>
                  <a:cubicBezTo>
                    <a:pt x="1316830" y="0"/>
                    <a:pt x="1336101" y="7983"/>
                    <a:pt x="1350310" y="22192"/>
                  </a:cubicBezTo>
                  <a:cubicBezTo>
                    <a:pt x="1364519" y="36401"/>
                    <a:pt x="1372502" y="55672"/>
                    <a:pt x="1372502" y="75767"/>
                  </a:cubicBezTo>
                  <a:lnTo>
                    <a:pt x="1372502" y="394627"/>
                  </a:lnTo>
                  <a:cubicBezTo>
                    <a:pt x="1372502" y="414722"/>
                    <a:pt x="1364519" y="433993"/>
                    <a:pt x="1350310" y="448202"/>
                  </a:cubicBezTo>
                  <a:cubicBezTo>
                    <a:pt x="1336101" y="462412"/>
                    <a:pt x="1316830" y="470394"/>
                    <a:pt x="1296735" y="470394"/>
                  </a:cubicBezTo>
                  <a:lnTo>
                    <a:pt x="75767" y="470394"/>
                  </a:lnTo>
                  <a:cubicBezTo>
                    <a:pt x="55672" y="470394"/>
                    <a:pt x="36401" y="462412"/>
                    <a:pt x="22192" y="448202"/>
                  </a:cubicBezTo>
                  <a:cubicBezTo>
                    <a:pt x="7983" y="433993"/>
                    <a:pt x="0" y="414722"/>
                    <a:pt x="0" y="394627"/>
                  </a:cubicBezTo>
                  <a:lnTo>
                    <a:pt x="0" y="75767"/>
                  </a:lnTo>
                  <a:cubicBezTo>
                    <a:pt x="0" y="55672"/>
                    <a:pt x="7983" y="36401"/>
                    <a:pt x="22192" y="22192"/>
                  </a:cubicBezTo>
                  <a:cubicBezTo>
                    <a:pt x="36401" y="7983"/>
                    <a:pt x="55672" y="0"/>
                    <a:pt x="75767" y="0"/>
                  </a:cubicBez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372502" cy="4799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19200" y="723900"/>
            <a:ext cx="16230600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Record high employment rate in the EU in 2023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05021" y="5970600"/>
            <a:ext cx="475276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2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CAF21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75.4% </a:t>
            </a:r>
            <a:r>
              <a:rPr lang="en-US" sz="3200" b="1" dirty="0">
                <a:solidFill>
                  <a:srgbClr val="024494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employment rate for people aged 20-64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929B87-E2AF-E257-6DDB-07B53B25A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5154890" y="8682702"/>
            <a:ext cx="2104410" cy="552460"/>
          </a:xfrm>
          <a:custGeom>
            <a:avLst/>
            <a:gdLst/>
            <a:ahLst/>
            <a:cxnLst/>
            <a:rect l="l" t="t" r="r" b="b"/>
            <a:pathLst>
              <a:path w="2104410" h="552460">
                <a:moveTo>
                  <a:pt x="0" y="0"/>
                </a:moveTo>
                <a:lnTo>
                  <a:pt x="2104410" y="0"/>
                </a:lnTo>
                <a:lnTo>
                  <a:pt x="2104410" y="552460"/>
                </a:lnTo>
                <a:lnTo>
                  <a:pt x="0" y="552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>
              <a:latin typeface="Now" panose="020B0604020202020204" charset="0"/>
            </a:endParaRPr>
          </a:p>
        </p:txBody>
      </p:sp>
      <p:sp>
        <p:nvSpPr>
          <p:cNvPr id="221" name="TextBox 12">
            <a:extLst>
              <a:ext uri="{FF2B5EF4-FFF2-40B4-BE49-F238E27FC236}">
                <a16:creationId xmlns:a16="http://schemas.microsoft.com/office/drawing/2014/main" id="{60A3CF18-E77E-9220-3F2A-6C4F60CCB449}"/>
              </a:ext>
            </a:extLst>
          </p:cNvPr>
          <p:cNvSpPr txBox="1"/>
          <p:nvPr/>
        </p:nvSpPr>
        <p:spPr>
          <a:xfrm>
            <a:off x="11233682" y="928075"/>
            <a:ext cx="3017631" cy="3347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endParaRPr lang="en-US" sz="1200" b="1" i="1" dirty="0">
              <a:solidFill>
                <a:srgbClr val="FDAF20"/>
              </a:solidFill>
              <a:latin typeface="Now" panose="020B0604020202020204" charset="0"/>
              <a:cs typeface="Now Bold"/>
              <a:sym typeface="Now Bold"/>
            </a:endParaRPr>
          </a:p>
        </p:txBody>
      </p:sp>
      <p:sp>
        <p:nvSpPr>
          <p:cNvPr id="237" name="TextBox 12">
            <a:extLst>
              <a:ext uri="{FF2B5EF4-FFF2-40B4-BE49-F238E27FC236}">
                <a16:creationId xmlns:a16="http://schemas.microsoft.com/office/drawing/2014/main" id="{E4917072-706C-E713-3EED-D4DA4D1BE474}"/>
              </a:ext>
            </a:extLst>
          </p:cNvPr>
          <p:cNvSpPr txBox="1"/>
          <p:nvPr/>
        </p:nvSpPr>
        <p:spPr>
          <a:xfrm>
            <a:off x="14400186" y="2916881"/>
            <a:ext cx="3494303" cy="3347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endParaRPr lang="en-US" sz="1200" b="1" i="1" dirty="0">
              <a:solidFill>
                <a:srgbClr val="FDAF20"/>
              </a:solidFill>
              <a:latin typeface="Now" panose="020B0604020202020204" charset="0"/>
              <a:cs typeface="Now Bold"/>
              <a:sym typeface="Now Bold"/>
            </a:endParaRPr>
          </a:p>
        </p:txBody>
      </p:sp>
      <p:sp>
        <p:nvSpPr>
          <p:cNvPr id="211" name="TextBox 12">
            <a:extLst>
              <a:ext uri="{FF2B5EF4-FFF2-40B4-BE49-F238E27FC236}">
                <a16:creationId xmlns:a16="http://schemas.microsoft.com/office/drawing/2014/main" id="{9CB1F451-49C6-6D58-170C-C54CC7221DB3}"/>
              </a:ext>
            </a:extLst>
          </p:cNvPr>
          <p:cNvSpPr txBox="1"/>
          <p:nvPr/>
        </p:nvSpPr>
        <p:spPr>
          <a:xfrm>
            <a:off x="14729476" y="5292412"/>
            <a:ext cx="3398767" cy="3347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endParaRPr lang="en-US" sz="1200" b="1" i="1" dirty="0">
              <a:solidFill>
                <a:srgbClr val="FDAF20"/>
              </a:solidFill>
              <a:latin typeface="Now" panose="020B0604020202020204" charset="0"/>
              <a:cs typeface="Now Bold"/>
              <a:sym typeface="Now Bold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692BDDF-AAAE-61E0-72CF-29CF3B8B5724}"/>
              </a:ext>
            </a:extLst>
          </p:cNvPr>
          <p:cNvSpPr/>
          <p:nvPr/>
        </p:nvSpPr>
        <p:spPr>
          <a:xfrm>
            <a:off x="6251938" y="3725851"/>
            <a:ext cx="5711462" cy="13472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200" dirty="0">
                <a:solidFill>
                  <a:srgbClr val="004AAD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Challenges and initiatives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600" b="1" i="1" dirty="0">
                <a:solidFill>
                  <a:srgbClr val="004AAD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Roxana </a:t>
            </a:r>
            <a:r>
              <a:rPr lang="en-US" sz="1600" b="1" i="1" dirty="0" err="1">
                <a:solidFill>
                  <a:srgbClr val="004AAD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Mînzatu’s</a:t>
            </a:r>
            <a:r>
              <a:rPr lang="en-US" sz="1600" b="1" i="1" dirty="0">
                <a:solidFill>
                  <a:srgbClr val="004AAD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 Mission </a:t>
            </a:r>
            <a:r>
              <a:rPr lang="en-US" sz="1600" b="1" i="1" dirty="0">
                <a:solidFill>
                  <a:srgbClr val="004AAD"/>
                </a:solidFill>
                <a:latin typeface="Now" panose="020B0604020202020204" charset="0"/>
                <a:cs typeface="Now Bold"/>
                <a:sym typeface="Now Bold"/>
              </a:rPr>
              <a:t>Letter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65038D-F682-E719-A9EE-CF0EB7FD5FC1}"/>
              </a:ext>
            </a:extLst>
          </p:cNvPr>
          <p:cNvSpPr/>
          <p:nvPr/>
        </p:nvSpPr>
        <p:spPr>
          <a:xfrm>
            <a:off x="1162711" y="298029"/>
            <a:ext cx="4436485" cy="1404840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Achieving social targets for 2030:</a:t>
            </a:r>
          </a:p>
          <a:p>
            <a:pPr algn="ctr">
              <a:lnSpc>
                <a:spcPts val="3000"/>
              </a:lnSpc>
            </a:pPr>
            <a:r>
              <a:rPr lang="en-US" sz="1200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Coordinate efforts and mobilize resources to meet the set targets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03EB56-32CA-DD84-1FAC-0A34FED381AA}"/>
              </a:ext>
            </a:extLst>
          </p:cNvPr>
          <p:cNvSpPr/>
          <p:nvPr/>
        </p:nvSpPr>
        <p:spPr>
          <a:xfrm>
            <a:off x="3527359" y="1977673"/>
            <a:ext cx="2498022" cy="2670560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Combating poverty:</a:t>
            </a:r>
          </a:p>
          <a:p>
            <a:pPr algn="ctr">
              <a:lnSpc>
                <a:spcPts val="3000"/>
              </a:lnSpc>
            </a:pPr>
            <a:r>
              <a:rPr lang="en-US" sz="1200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Addressing the root causes of poverty and ensuring access to essential protections</a:t>
            </a:r>
            <a:endParaRPr lang="en-IE" sz="1200" i="1" dirty="0">
              <a:solidFill>
                <a:srgbClr val="FDAF20"/>
              </a:solidFill>
              <a:latin typeface="Now" panose="020B0604020202020204" charset="0"/>
              <a:cs typeface="Now Bold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74CFB0-C9AF-1522-10CD-8442941E8097}"/>
              </a:ext>
            </a:extLst>
          </p:cNvPr>
          <p:cNvSpPr/>
          <p:nvPr/>
        </p:nvSpPr>
        <p:spPr>
          <a:xfrm>
            <a:off x="3901239" y="8074778"/>
            <a:ext cx="4967585" cy="1472040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Labor mobility:</a:t>
            </a:r>
          </a:p>
          <a:p>
            <a:pPr algn="ctr">
              <a:lnSpc>
                <a:spcPts val="3000"/>
              </a:lnSpc>
            </a:pPr>
            <a:r>
              <a:rPr lang="en-US" sz="1200" b="1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Facilitating mobility while ensuring compliance with rules and workers' rights</a:t>
            </a:r>
          </a:p>
          <a:p>
            <a:pPr algn="ctr"/>
            <a:endParaRPr lang="en-IE" dirty="0">
              <a:latin typeface="Now" panose="020B060402020202020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153EB89-30B3-9BF4-054A-4074A429823B}"/>
              </a:ext>
            </a:extLst>
          </p:cNvPr>
          <p:cNvSpPr/>
          <p:nvPr/>
        </p:nvSpPr>
        <p:spPr>
          <a:xfrm>
            <a:off x="6499671" y="298029"/>
            <a:ext cx="2266445" cy="2286770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Basic and STEM skills:</a:t>
            </a:r>
          </a:p>
          <a:p>
            <a:pPr algn="ctr">
              <a:lnSpc>
                <a:spcPts val="3000"/>
              </a:lnSpc>
            </a:pPr>
            <a:r>
              <a:rPr lang="en-US" sz="1200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Bridging gaps in basic and STEM skills to meet labor market needs</a:t>
            </a:r>
          </a:p>
          <a:p>
            <a:pPr algn="ctr"/>
            <a:endParaRPr lang="en-IE" dirty="0">
              <a:latin typeface="Now" panose="020B060402020202020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F0822D2-B34A-817C-C233-AE2169DB2C48}"/>
              </a:ext>
            </a:extLst>
          </p:cNvPr>
          <p:cNvSpPr/>
          <p:nvPr/>
        </p:nvSpPr>
        <p:spPr>
          <a:xfrm>
            <a:off x="119275" y="1940849"/>
            <a:ext cx="3030642" cy="2286770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 Bold"/>
                <a:ea typeface="Now Bold"/>
                <a:cs typeface="Now Bold"/>
                <a:sym typeface="Now Bold"/>
              </a:rPr>
              <a:t>Implementation of European funds:</a:t>
            </a:r>
          </a:p>
          <a:p>
            <a:pPr algn="ctr">
              <a:lnSpc>
                <a:spcPts val="3000"/>
              </a:lnSpc>
            </a:pPr>
            <a:r>
              <a:rPr lang="en-US" sz="1200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Ensuring effective use of funds to support social rights and a fair transition</a:t>
            </a:r>
          </a:p>
          <a:p>
            <a:pPr algn="ctr"/>
            <a:endParaRPr lang="en-IE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601BD61-2683-4C09-2E03-554026B3FCE2}"/>
              </a:ext>
            </a:extLst>
          </p:cNvPr>
          <p:cNvSpPr/>
          <p:nvPr/>
        </p:nvSpPr>
        <p:spPr>
          <a:xfrm>
            <a:off x="114857" y="4392181"/>
            <a:ext cx="3026278" cy="2286771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 Bold"/>
                <a:ea typeface="Now Bold"/>
                <a:cs typeface="Now Bold"/>
                <a:sym typeface="Now Bold"/>
              </a:rPr>
              <a:t>Recognition of qualifications:</a:t>
            </a:r>
          </a:p>
          <a:p>
            <a:pPr algn="ctr">
              <a:lnSpc>
                <a:spcPts val="3000"/>
              </a:lnSpc>
            </a:pPr>
            <a:r>
              <a:rPr lang="en-US" sz="1200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Facilitating the recognition of skills and qualifications across EU countries</a:t>
            </a:r>
          </a:p>
          <a:p>
            <a:pPr algn="ctr"/>
            <a:endParaRPr lang="en-IE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06FC7E6-DE09-54CD-F573-FD0F06112D97}"/>
              </a:ext>
            </a:extLst>
          </p:cNvPr>
          <p:cNvSpPr/>
          <p:nvPr/>
        </p:nvSpPr>
        <p:spPr>
          <a:xfrm>
            <a:off x="615150" y="7124700"/>
            <a:ext cx="2706557" cy="2309383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Health and safety at work:</a:t>
            </a:r>
          </a:p>
          <a:p>
            <a:pPr algn="ctr">
              <a:lnSpc>
                <a:spcPts val="3000"/>
              </a:lnSpc>
            </a:pPr>
            <a:r>
              <a:rPr lang="en-US" sz="1200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Improving health and safety standards, including mental health at work</a:t>
            </a:r>
          </a:p>
          <a:p>
            <a:pPr algn="ctr"/>
            <a:endParaRPr lang="en-IE" dirty="0">
              <a:latin typeface="Now" panose="020B060402020202020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002A45-9223-2B67-20F7-07DA8544266E}"/>
              </a:ext>
            </a:extLst>
          </p:cNvPr>
          <p:cNvSpPr/>
          <p:nvPr/>
        </p:nvSpPr>
        <p:spPr>
          <a:xfrm>
            <a:off x="4637057" y="5434892"/>
            <a:ext cx="3744943" cy="2215061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Strengthening social dialogue in times of change:</a:t>
            </a:r>
          </a:p>
          <a:p>
            <a:pPr algn="ctr">
              <a:lnSpc>
                <a:spcPts val="3000"/>
              </a:lnSpc>
            </a:pPr>
            <a:r>
              <a:rPr lang="en-US" sz="1200" b="1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Adapting social dialogue mechanisms to new economic and social realities</a:t>
            </a:r>
          </a:p>
          <a:p>
            <a:pPr algn="ctr"/>
            <a:endParaRPr lang="en-IE" dirty="0">
              <a:latin typeface="Now" panose="020B060402020202020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69CF83-055F-FFDD-E26F-F60868968FCD}"/>
              </a:ext>
            </a:extLst>
          </p:cNvPr>
          <p:cNvSpPr/>
          <p:nvPr/>
        </p:nvSpPr>
        <p:spPr>
          <a:xfrm>
            <a:off x="16023833" y="3876035"/>
            <a:ext cx="2104410" cy="3401065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Legal migration:</a:t>
            </a:r>
          </a:p>
          <a:p>
            <a:pPr algn="ctr">
              <a:lnSpc>
                <a:spcPts val="3000"/>
              </a:lnSpc>
            </a:pPr>
            <a:r>
              <a:rPr lang="en-US" sz="1200" b="1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Attracting talent to meet labor market needs while managing integration challenges</a:t>
            </a:r>
          </a:p>
          <a:p>
            <a:pPr algn="ctr"/>
            <a:endParaRPr lang="en-IE" dirty="0">
              <a:latin typeface="Now" panose="020B060402020202020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717449E-B714-B8DA-E48D-92B309457445}"/>
              </a:ext>
            </a:extLst>
          </p:cNvPr>
          <p:cNvSpPr/>
          <p:nvPr/>
        </p:nvSpPr>
        <p:spPr>
          <a:xfrm>
            <a:off x="9144000" y="885365"/>
            <a:ext cx="2756904" cy="2158803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Vocational training:</a:t>
            </a:r>
          </a:p>
          <a:p>
            <a:pPr algn="ctr">
              <a:lnSpc>
                <a:spcPts val="3000"/>
              </a:lnSpc>
            </a:pPr>
            <a:r>
              <a:rPr lang="en-US" sz="1200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Increasing the number of people with secondary vocational education diplomas</a:t>
            </a:r>
          </a:p>
          <a:p>
            <a:pPr algn="ctr"/>
            <a:endParaRPr lang="en-IE" dirty="0">
              <a:latin typeface="Now" panose="020B060402020202020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A47D51E-CBAE-22EB-4D30-59A12AB6D62E}"/>
              </a:ext>
            </a:extLst>
          </p:cNvPr>
          <p:cNvSpPr/>
          <p:nvPr/>
        </p:nvSpPr>
        <p:spPr>
          <a:xfrm>
            <a:off x="12464340" y="298029"/>
            <a:ext cx="2240786" cy="2953559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Skills development:</a:t>
            </a:r>
          </a:p>
          <a:p>
            <a:pPr algn="ctr">
              <a:lnSpc>
                <a:spcPts val="3000"/>
              </a:lnSpc>
            </a:pPr>
            <a:r>
              <a:rPr lang="en-US" sz="1200" b="1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Ensuring a coherent and inclusive approach to skills development across Europe</a:t>
            </a:r>
          </a:p>
          <a:p>
            <a:pPr algn="ctr"/>
            <a:endParaRPr lang="en-IE" dirty="0">
              <a:latin typeface="Now" panose="020B060402020202020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B6A3880-B4D2-83AB-3552-83DAF92C74B8}"/>
              </a:ext>
            </a:extLst>
          </p:cNvPr>
          <p:cNvSpPr/>
          <p:nvPr/>
        </p:nvSpPr>
        <p:spPr>
          <a:xfrm>
            <a:off x="10210799" y="6161721"/>
            <a:ext cx="5239761" cy="1472040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Long-term care workforce:</a:t>
            </a:r>
          </a:p>
          <a:p>
            <a:pPr algn="ctr">
              <a:lnSpc>
                <a:spcPts val="3000"/>
              </a:lnSpc>
            </a:pPr>
            <a:r>
              <a:rPr lang="en-US" sz="1200" b="1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Recognizing skills, career progression, and improving working conditions in the long-term care sector</a:t>
            </a:r>
          </a:p>
          <a:p>
            <a:pPr algn="ctr"/>
            <a:endParaRPr lang="en-IE" dirty="0">
              <a:latin typeface="Now" panose="020B060402020202020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8D8EC40-9BC1-ECA7-0558-88BF3CF2EC79}"/>
              </a:ext>
            </a:extLst>
          </p:cNvPr>
          <p:cNvSpPr/>
          <p:nvPr/>
        </p:nvSpPr>
        <p:spPr>
          <a:xfrm>
            <a:off x="12189957" y="3534723"/>
            <a:ext cx="3497693" cy="2067077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b="1" dirty="0">
              <a:solidFill>
                <a:srgbClr val="EAD94A"/>
              </a:solidFill>
              <a:latin typeface="Now" panose="020B0604020202020204" charset="0"/>
              <a:ea typeface="Now Bold"/>
              <a:cs typeface="Now Bold"/>
              <a:sym typeface="Now Bold"/>
            </a:endParaRPr>
          </a:p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Coordination of social security:</a:t>
            </a:r>
          </a:p>
          <a:p>
            <a:pPr algn="ctr">
              <a:lnSpc>
                <a:spcPts val="3000"/>
              </a:lnSpc>
            </a:pPr>
            <a:r>
              <a:rPr lang="en-US" sz="1200" b="1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Modernizing and simplifying the coordination of social security to meet current needs</a:t>
            </a:r>
          </a:p>
          <a:p>
            <a:pPr algn="ctr"/>
            <a:endParaRPr lang="en-IE" dirty="0">
              <a:latin typeface="Now" panose="020B060402020202020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D623A25-1827-8205-BFF0-60B36F4A871D}"/>
              </a:ext>
            </a:extLst>
          </p:cNvPr>
          <p:cNvSpPr/>
          <p:nvPr/>
        </p:nvSpPr>
        <p:spPr>
          <a:xfrm>
            <a:off x="15268561" y="298029"/>
            <a:ext cx="2859681" cy="2393638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Working conditions for teachers:</a:t>
            </a:r>
          </a:p>
          <a:p>
            <a:pPr algn="ctr">
              <a:lnSpc>
                <a:spcPts val="3000"/>
              </a:lnSpc>
            </a:pPr>
            <a:r>
              <a:rPr lang="en-US" sz="1200" b="1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Improving working conditions, training, and career prospects for teachers</a:t>
            </a:r>
          </a:p>
          <a:p>
            <a:pPr algn="ctr"/>
            <a:endParaRPr lang="en-IE" dirty="0">
              <a:latin typeface="Now" panose="020B060402020202020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7D422CD-BEA8-147B-2438-888BB8FD291E}"/>
              </a:ext>
            </a:extLst>
          </p:cNvPr>
          <p:cNvSpPr/>
          <p:nvPr/>
        </p:nvSpPr>
        <p:spPr>
          <a:xfrm>
            <a:off x="9607774" y="8074778"/>
            <a:ext cx="4747378" cy="1472040"/>
          </a:xfrm>
          <a:prstGeom prst="roundRect">
            <a:avLst/>
          </a:prstGeom>
          <a:solidFill>
            <a:srgbClr val="264AAD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b="1" dirty="0">
                <a:solidFill>
                  <a:srgbClr val="EAD94A"/>
                </a:solidFill>
                <a:latin typeface="Now" panose="020B0604020202020204" charset="0"/>
                <a:ea typeface="Now Bold"/>
                <a:cs typeface="Now Bold"/>
                <a:sym typeface="Now Bold"/>
              </a:rPr>
              <a:t>Impact of digitalization on work:</a:t>
            </a:r>
          </a:p>
          <a:p>
            <a:pPr algn="ctr">
              <a:lnSpc>
                <a:spcPts val="3000"/>
              </a:lnSpc>
            </a:pPr>
            <a:r>
              <a:rPr lang="en-US" sz="1200" b="1" i="1" dirty="0">
                <a:solidFill>
                  <a:srgbClr val="FDAF20"/>
                </a:solidFill>
                <a:latin typeface="Now" panose="020B0604020202020204" charset="0"/>
                <a:cs typeface="Now Bold"/>
                <a:sym typeface="Now Bold"/>
              </a:rPr>
              <a:t>Managing the effects of digitalization and algorithms on working conditions and workers' rights</a:t>
            </a:r>
          </a:p>
          <a:p>
            <a:pPr algn="ctr"/>
            <a:endParaRPr lang="en-IE" dirty="0">
              <a:latin typeface="Now" panose="020B0604020202020204" charset="0"/>
            </a:endParaRPr>
          </a:p>
        </p:txBody>
      </p:sp>
      <p:grpSp>
        <p:nvGrpSpPr>
          <p:cNvPr id="35" name="Group 14">
            <a:extLst>
              <a:ext uri="{FF2B5EF4-FFF2-40B4-BE49-F238E27FC236}">
                <a16:creationId xmlns:a16="http://schemas.microsoft.com/office/drawing/2014/main" id="{F823E1A9-25FB-4A29-5437-FD414F573D43}"/>
              </a:ext>
            </a:extLst>
          </p:cNvPr>
          <p:cNvGrpSpPr/>
          <p:nvPr/>
        </p:nvGrpSpPr>
        <p:grpSpPr>
          <a:xfrm>
            <a:off x="7629598" y="3044168"/>
            <a:ext cx="950966" cy="959628"/>
            <a:chOff x="0" y="0"/>
            <a:chExt cx="821510" cy="81280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8E05BE03-52A4-F6A6-7351-A4D69DCED05F}"/>
                </a:ext>
              </a:extLst>
            </p:cNvPr>
            <p:cNvSpPr/>
            <p:nvPr/>
          </p:nvSpPr>
          <p:spPr>
            <a:xfrm>
              <a:off x="0" y="0"/>
              <a:ext cx="821510" cy="812800"/>
            </a:xfrm>
            <a:prstGeom prst="ellipse">
              <a:avLst/>
            </a:prstGeom>
            <a:grpFill/>
            <a:ln>
              <a:solidFill>
                <a:srgbClr val="264AAD"/>
              </a:solidFill>
            </a:ln>
          </p:spPr>
          <p:txBody>
            <a:bodyPr/>
            <a:lstStyle/>
            <a:p>
              <a:endParaRPr lang="en-IE" dirty="0">
                <a:latin typeface="Now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114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132076" y="2401932"/>
            <a:ext cx="3966401" cy="1373515"/>
            <a:chOff x="0" y="0"/>
            <a:chExt cx="5288534" cy="183135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288534" cy="1831353"/>
              <a:chOff x="0" y="0"/>
              <a:chExt cx="1044649" cy="36174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4649" cy="361749"/>
              </a:xfrm>
              <a:custGeom>
                <a:avLst/>
                <a:gdLst/>
                <a:ahLst/>
                <a:cxnLst/>
                <a:rect l="l" t="t" r="r" b="b"/>
                <a:pathLst>
                  <a:path w="1044649" h="361749">
                    <a:moveTo>
                      <a:pt x="99546" y="0"/>
                    </a:moveTo>
                    <a:lnTo>
                      <a:pt x="945103" y="0"/>
                    </a:lnTo>
                    <a:cubicBezTo>
                      <a:pt x="971504" y="0"/>
                      <a:pt x="996824" y="10488"/>
                      <a:pt x="1015492" y="29156"/>
                    </a:cubicBezTo>
                    <a:cubicBezTo>
                      <a:pt x="1034161" y="47825"/>
                      <a:pt x="1044649" y="73144"/>
                      <a:pt x="1044649" y="99546"/>
                    </a:cubicBezTo>
                    <a:lnTo>
                      <a:pt x="1044649" y="262203"/>
                    </a:lnTo>
                    <a:cubicBezTo>
                      <a:pt x="1044649" y="288604"/>
                      <a:pt x="1034161" y="313924"/>
                      <a:pt x="1015492" y="332592"/>
                    </a:cubicBezTo>
                    <a:cubicBezTo>
                      <a:pt x="996824" y="351261"/>
                      <a:pt x="971504" y="361749"/>
                      <a:pt x="945103" y="361749"/>
                    </a:cubicBezTo>
                    <a:lnTo>
                      <a:pt x="99546" y="361749"/>
                    </a:lnTo>
                    <a:cubicBezTo>
                      <a:pt x="73144" y="361749"/>
                      <a:pt x="47825" y="351261"/>
                      <a:pt x="29156" y="332592"/>
                    </a:cubicBezTo>
                    <a:cubicBezTo>
                      <a:pt x="10488" y="313924"/>
                      <a:pt x="0" y="288604"/>
                      <a:pt x="0" y="262203"/>
                    </a:cubicBezTo>
                    <a:lnTo>
                      <a:pt x="0" y="99546"/>
                    </a:lnTo>
                    <a:cubicBezTo>
                      <a:pt x="0" y="73144"/>
                      <a:pt x="10488" y="47825"/>
                      <a:pt x="29156" y="29156"/>
                    </a:cubicBezTo>
                    <a:cubicBezTo>
                      <a:pt x="47825" y="10488"/>
                      <a:pt x="73144" y="0"/>
                      <a:pt x="99546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044649" cy="3998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19153" y="648976"/>
              <a:ext cx="4650228" cy="571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b="1">
                  <a:solidFill>
                    <a:srgbClr val="EAD94A"/>
                  </a:solidFill>
                  <a:latin typeface="Now Bold"/>
                  <a:ea typeface="Now Bold"/>
                  <a:cs typeface="Now Bold"/>
                  <a:sym typeface="Now Bold"/>
                </a:rPr>
                <a:t>Digital transition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56464" y="6510882"/>
            <a:ext cx="3966401" cy="1373515"/>
            <a:chOff x="0" y="0"/>
            <a:chExt cx="5288534" cy="1831353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288534" cy="1831353"/>
              <a:chOff x="0" y="0"/>
              <a:chExt cx="1044649" cy="36174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044649" cy="361749"/>
              </a:xfrm>
              <a:custGeom>
                <a:avLst/>
                <a:gdLst/>
                <a:ahLst/>
                <a:cxnLst/>
                <a:rect l="l" t="t" r="r" b="b"/>
                <a:pathLst>
                  <a:path w="1044649" h="361749">
                    <a:moveTo>
                      <a:pt x="99546" y="0"/>
                    </a:moveTo>
                    <a:lnTo>
                      <a:pt x="945103" y="0"/>
                    </a:lnTo>
                    <a:cubicBezTo>
                      <a:pt x="971504" y="0"/>
                      <a:pt x="996824" y="10488"/>
                      <a:pt x="1015492" y="29156"/>
                    </a:cubicBezTo>
                    <a:cubicBezTo>
                      <a:pt x="1034161" y="47825"/>
                      <a:pt x="1044649" y="73144"/>
                      <a:pt x="1044649" y="99546"/>
                    </a:cubicBezTo>
                    <a:lnTo>
                      <a:pt x="1044649" y="262203"/>
                    </a:lnTo>
                    <a:cubicBezTo>
                      <a:pt x="1044649" y="288604"/>
                      <a:pt x="1034161" y="313924"/>
                      <a:pt x="1015492" y="332592"/>
                    </a:cubicBezTo>
                    <a:cubicBezTo>
                      <a:pt x="996824" y="351261"/>
                      <a:pt x="971504" y="361749"/>
                      <a:pt x="945103" y="361749"/>
                    </a:cubicBezTo>
                    <a:lnTo>
                      <a:pt x="99546" y="361749"/>
                    </a:lnTo>
                    <a:cubicBezTo>
                      <a:pt x="73144" y="361749"/>
                      <a:pt x="47825" y="351261"/>
                      <a:pt x="29156" y="332592"/>
                    </a:cubicBezTo>
                    <a:cubicBezTo>
                      <a:pt x="10488" y="313924"/>
                      <a:pt x="0" y="288604"/>
                      <a:pt x="0" y="262203"/>
                    </a:cubicBezTo>
                    <a:lnTo>
                      <a:pt x="0" y="99546"/>
                    </a:lnTo>
                    <a:cubicBezTo>
                      <a:pt x="0" y="73144"/>
                      <a:pt x="10488" y="47825"/>
                      <a:pt x="29156" y="29156"/>
                    </a:cubicBezTo>
                    <a:cubicBezTo>
                      <a:pt x="47825" y="10488"/>
                      <a:pt x="73144" y="0"/>
                      <a:pt x="99546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044649" cy="3998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19153" y="648976"/>
              <a:ext cx="4650228" cy="571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b="1">
                  <a:solidFill>
                    <a:srgbClr val="EAD94A"/>
                  </a:solidFill>
                  <a:latin typeface="Now Bold"/>
                  <a:ea typeface="Now Bold"/>
                  <a:cs typeface="Now Bold"/>
                  <a:sym typeface="Now Bold"/>
                </a:rPr>
                <a:t>Green transition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19180" y="4840544"/>
            <a:ext cx="3059254" cy="784353"/>
            <a:chOff x="0" y="0"/>
            <a:chExt cx="4079005" cy="104580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079005" cy="1045805"/>
              <a:chOff x="0" y="0"/>
              <a:chExt cx="1410947" cy="36174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10947" cy="361749"/>
              </a:xfrm>
              <a:custGeom>
                <a:avLst/>
                <a:gdLst/>
                <a:ahLst/>
                <a:cxnLst/>
                <a:rect l="l" t="t" r="r" b="b"/>
                <a:pathLst>
                  <a:path w="1410947" h="361749">
                    <a:moveTo>
                      <a:pt x="73702" y="0"/>
                    </a:moveTo>
                    <a:lnTo>
                      <a:pt x="1337245" y="0"/>
                    </a:lnTo>
                    <a:cubicBezTo>
                      <a:pt x="1356792" y="0"/>
                      <a:pt x="1375538" y="7765"/>
                      <a:pt x="1389360" y="21587"/>
                    </a:cubicBezTo>
                    <a:cubicBezTo>
                      <a:pt x="1403182" y="35409"/>
                      <a:pt x="1410947" y="54155"/>
                      <a:pt x="1410947" y="73702"/>
                    </a:cubicBezTo>
                    <a:lnTo>
                      <a:pt x="1410947" y="288046"/>
                    </a:lnTo>
                    <a:cubicBezTo>
                      <a:pt x="1410947" y="307593"/>
                      <a:pt x="1403182" y="326340"/>
                      <a:pt x="1389360" y="340162"/>
                    </a:cubicBezTo>
                    <a:cubicBezTo>
                      <a:pt x="1375538" y="353984"/>
                      <a:pt x="1356792" y="361749"/>
                      <a:pt x="1337245" y="361749"/>
                    </a:cubicBezTo>
                    <a:lnTo>
                      <a:pt x="73702" y="361749"/>
                    </a:lnTo>
                    <a:cubicBezTo>
                      <a:pt x="54155" y="361749"/>
                      <a:pt x="35409" y="353984"/>
                      <a:pt x="21587" y="340162"/>
                    </a:cubicBezTo>
                    <a:cubicBezTo>
                      <a:pt x="7765" y="326340"/>
                      <a:pt x="0" y="307593"/>
                      <a:pt x="0" y="288046"/>
                    </a:cubicBezTo>
                    <a:lnTo>
                      <a:pt x="0" y="73702"/>
                    </a:lnTo>
                    <a:cubicBezTo>
                      <a:pt x="0" y="54155"/>
                      <a:pt x="7765" y="35409"/>
                      <a:pt x="21587" y="21587"/>
                    </a:cubicBezTo>
                    <a:cubicBezTo>
                      <a:pt x="35409" y="7765"/>
                      <a:pt x="54155" y="0"/>
                      <a:pt x="73702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10947" cy="3998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46160" y="377420"/>
              <a:ext cx="3586685" cy="319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3"/>
                </a:lnSpc>
              </a:pPr>
              <a:r>
                <a:rPr lang="en-US" sz="1713" b="1">
                  <a:solidFill>
                    <a:srgbClr val="EAD94A"/>
                  </a:solidFill>
                  <a:latin typeface="Now Bold"/>
                  <a:ea typeface="Now Bold"/>
                  <a:cs typeface="Now Bold"/>
                  <a:sym typeface="Now Bold"/>
                </a:rPr>
                <a:t>Artificial Intelligence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40694" y="2157982"/>
            <a:ext cx="3966401" cy="1373515"/>
            <a:chOff x="0" y="0"/>
            <a:chExt cx="5288534" cy="1831353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5288534" cy="1831353"/>
              <a:chOff x="0" y="0"/>
              <a:chExt cx="1044649" cy="36174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44649" cy="361749"/>
              </a:xfrm>
              <a:custGeom>
                <a:avLst/>
                <a:gdLst/>
                <a:ahLst/>
                <a:cxnLst/>
                <a:rect l="l" t="t" r="r" b="b"/>
                <a:pathLst>
                  <a:path w="1044649" h="361749">
                    <a:moveTo>
                      <a:pt x="99546" y="0"/>
                    </a:moveTo>
                    <a:lnTo>
                      <a:pt x="945103" y="0"/>
                    </a:lnTo>
                    <a:cubicBezTo>
                      <a:pt x="971504" y="0"/>
                      <a:pt x="996824" y="10488"/>
                      <a:pt x="1015492" y="29156"/>
                    </a:cubicBezTo>
                    <a:cubicBezTo>
                      <a:pt x="1034161" y="47825"/>
                      <a:pt x="1044649" y="73144"/>
                      <a:pt x="1044649" y="99546"/>
                    </a:cubicBezTo>
                    <a:lnTo>
                      <a:pt x="1044649" y="262203"/>
                    </a:lnTo>
                    <a:cubicBezTo>
                      <a:pt x="1044649" y="288604"/>
                      <a:pt x="1034161" y="313924"/>
                      <a:pt x="1015492" y="332592"/>
                    </a:cubicBezTo>
                    <a:cubicBezTo>
                      <a:pt x="996824" y="351261"/>
                      <a:pt x="971504" y="361749"/>
                      <a:pt x="945103" y="361749"/>
                    </a:cubicBezTo>
                    <a:lnTo>
                      <a:pt x="99546" y="361749"/>
                    </a:lnTo>
                    <a:cubicBezTo>
                      <a:pt x="73144" y="361749"/>
                      <a:pt x="47825" y="351261"/>
                      <a:pt x="29156" y="332592"/>
                    </a:cubicBezTo>
                    <a:cubicBezTo>
                      <a:pt x="10488" y="313924"/>
                      <a:pt x="0" y="288604"/>
                      <a:pt x="0" y="262203"/>
                    </a:cubicBezTo>
                    <a:lnTo>
                      <a:pt x="0" y="99546"/>
                    </a:lnTo>
                    <a:cubicBezTo>
                      <a:pt x="0" y="73144"/>
                      <a:pt x="10488" y="47825"/>
                      <a:pt x="29156" y="29156"/>
                    </a:cubicBezTo>
                    <a:cubicBezTo>
                      <a:pt x="47825" y="10488"/>
                      <a:pt x="73144" y="0"/>
                      <a:pt x="99546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1044649" cy="3998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19153" y="648976"/>
              <a:ext cx="4650228" cy="571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b="1">
                  <a:solidFill>
                    <a:srgbClr val="EAD94A"/>
                  </a:solidFill>
                  <a:latin typeface="Now Bold"/>
                  <a:ea typeface="Now Bold"/>
                  <a:cs typeface="Now Bold"/>
                  <a:sym typeface="Now Bold"/>
                </a:rPr>
                <a:t>Competitiveness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5154890" y="8682702"/>
            <a:ext cx="2104410" cy="552460"/>
          </a:xfrm>
          <a:custGeom>
            <a:avLst/>
            <a:gdLst/>
            <a:ahLst/>
            <a:cxnLst/>
            <a:rect l="l" t="t" r="r" b="b"/>
            <a:pathLst>
              <a:path w="2104410" h="552460">
                <a:moveTo>
                  <a:pt x="0" y="0"/>
                </a:moveTo>
                <a:lnTo>
                  <a:pt x="2104410" y="0"/>
                </a:lnTo>
                <a:lnTo>
                  <a:pt x="2104410" y="552460"/>
                </a:lnTo>
                <a:lnTo>
                  <a:pt x="0" y="552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29" name="Group 29"/>
          <p:cNvGrpSpPr/>
          <p:nvPr/>
        </p:nvGrpSpPr>
        <p:grpSpPr>
          <a:xfrm>
            <a:off x="5704630" y="8212833"/>
            <a:ext cx="2265036" cy="784353"/>
            <a:chOff x="0" y="0"/>
            <a:chExt cx="3020048" cy="1045805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3020048" cy="1045805"/>
              <a:chOff x="0" y="0"/>
              <a:chExt cx="1044649" cy="36174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044649" cy="361749"/>
              </a:xfrm>
              <a:custGeom>
                <a:avLst/>
                <a:gdLst/>
                <a:ahLst/>
                <a:cxnLst/>
                <a:rect l="l" t="t" r="r" b="b"/>
                <a:pathLst>
                  <a:path w="1044649" h="361749">
                    <a:moveTo>
                      <a:pt x="99546" y="0"/>
                    </a:moveTo>
                    <a:lnTo>
                      <a:pt x="945103" y="0"/>
                    </a:lnTo>
                    <a:cubicBezTo>
                      <a:pt x="971504" y="0"/>
                      <a:pt x="996824" y="10488"/>
                      <a:pt x="1015492" y="29156"/>
                    </a:cubicBezTo>
                    <a:cubicBezTo>
                      <a:pt x="1034161" y="47825"/>
                      <a:pt x="1044649" y="73144"/>
                      <a:pt x="1044649" y="99546"/>
                    </a:cubicBezTo>
                    <a:lnTo>
                      <a:pt x="1044649" y="262203"/>
                    </a:lnTo>
                    <a:cubicBezTo>
                      <a:pt x="1044649" y="288604"/>
                      <a:pt x="1034161" y="313924"/>
                      <a:pt x="1015492" y="332592"/>
                    </a:cubicBezTo>
                    <a:cubicBezTo>
                      <a:pt x="996824" y="351261"/>
                      <a:pt x="971504" y="361749"/>
                      <a:pt x="945103" y="361749"/>
                    </a:cubicBezTo>
                    <a:lnTo>
                      <a:pt x="99546" y="361749"/>
                    </a:lnTo>
                    <a:cubicBezTo>
                      <a:pt x="73144" y="361749"/>
                      <a:pt x="47825" y="351261"/>
                      <a:pt x="29156" y="332592"/>
                    </a:cubicBezTo>
                    <a:cubicBezTo>
                      <a:pt x="10488" y="313924"/>
                      <a:pt x="0" y="288604"/>
                      <a:pt x="0" y="262203"/>
                    </a:cubicBezTo>
                    <a:lnTo>
                      <a:pt x="0" y="99546"/>
                    </a:lnTo>
                    <a:cubicBezTo>
                      <a:pt x="0" y="73144"/>
                      <a:pt x="10488" y="47825"/>
                      <a:pt x="29156" y="29156"/>
                    </a:cubicBezTo>
                    <a:cubicBezTo>
                      <a:pt x="47825" y="10488"/>
                      <a:pt x="73144" y="0"/>
                      <a:pt x="99546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1044649" cy="3998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82254" y="377420"/>
              <a:ext cx="2655540" cy="319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3"/>
                </a:lnSpc>
              </a:pPr>
              <a:r>
                <a:rPr lang="en-US" sz="1713" b="1">
                  <a:solidFill>
                    <a:srgbClr val="EAD94A"/>
                  </a:solidFill>
                  <a:latin typeface="Now Bold"/>
                  <a:ea typeface="Now Bold"/>
                  <a:cs typeface="Now Bold"/>
                  <a:sym typeface="Now Bold"/>
                </a:rPr>
                <a:t>Aging population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188489" y="6529932"/>
            <a:ext cx="3966401" cy="1754515"/>
            <a:chOff x="0" y="0"/>
            <a:chExt cx="5288534" cy="2339353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5288534" cy="2339353"/>
              <a:chOff x="0" y="0"/>
              <a:chExt cx="1044649" cy="46209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044649" cy="462094"/>
              </a:xfrm>
              <a:custGeom>
                <a:avLst/>
                <a:gdLst/>
                <a:ahLst/>
                <a:cxnLst/>
                <a:rect l="l" t="t" r="r" b="b"/>
                <a:pathLst>
                  <a:path w="1044649" h="462094">
                    <a:moveTo>
                      <a:pt x="99546" y="0"/>
                    </a:moveTo>
                    <a:lnTo>
                      <a:pt x="945103" y="0"/>
                    </a:lnTo>
                    <a:cubicBezTo>
                      <a:pt x="971504" y="0"/>
                      <a:pt x="996824" y="10488"/>
                      <a:pt x="1015492" y="29156"/>
                    </a:cubicBezTo>
                    <a:cubicBezTo>
                      <a:pt x="1034161" y="47825"/>
                      <a:pt x="1044649" y="73144"/>
                      <a:pt x="1044649" y="99546"/>
                    </a:cubicBezTo>
                    <a:lnTo>
                      <a:pt x="1044649" y="362549"/>
                    </a:lnTo>
                    <a:cubicBezTo>
                      <a:pt x="1044649" y="388950"/>
                      <a:pt x="1034161" y="414270"/>
                      <a:pt x="1015492" y="432938"/>
                    </a:cubicBezTo>
                    <a:cubicBezTo>
                      <a:pt x="996824" y="451607"/>
                      <a:pt x="971504" y="462094"/>
                      <a:pt x="945103" y="462094"/>
                    </a:cubicBezTo>
                    <a:lnTo>
                      <a:pt x="99546" y="462094"/>
                    </a:lnTo>
                    <a:cubicBezTo>
                      <a:pt x="73144" y="462094"/>
                      <a:pt x="47825" y="451607"/>
                      <a:pt x="29156" y="432938"/>
                    </a:cubicBezTo>
                    <a:cubicBezTo>
                      <a:pt x="10488" y="414270"/>
                      <a:pt x="0" y="388950"/>
                      <a:pt x="0" y="362549"/>
                    </a:cubicBezTo>
                    <a:lnTo>
                      <a:pt x="0" y="99546"/>
                    </a:lnTo>
                    <a:cubicBezTo>
                      <a:pt x="0" y="73144"/>
                      <a:pt x="10488" y="47825"/>
                      <a:pt x="29156" y="29156"/>
                    </a:cubicBezTo>
                    <a:cubicBezTo>
                      <a:pt x="47825" y="10488"/>
                      <a:pt x="73144" y="0"/>
                      <a:pt x="99546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1044649" cy="5001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319153" y="648976"/>
              <a:ext cx="4650228" cy="1079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b="1">
                  <a:solidFill>
                    <a:srgbClr val="EAD94A"/>
                  </a:solidFill>
                  <a:latin typeface="Now Bold"/>
                  <a:ea typeface="Now Bold"/>
                  <a:cs typeface="Now Bold"/>
                  <a:sym typeface="Now Bold"/>
                </a:rPr>
                <a:t>Geopolitical tensions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246799" y="6625182"/>
            <a:ext cx="2940992" cy="784353"/>
            <a:chOff x="0" y="0"/>
            <a:chExt cx="3921323" cy="1045805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3921323" cy="1045805"/>
              <a:chOff x="0" y="0"/>
              <a:chExt cx="1356404" cy="36174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356404" cy="361749"/>
              </a:xfrm>
              <a:custGeom>
                <a:avLst/>
                <a:gdLst/>
                <a:ahLst/>
                <a:cxnLst/>
                <a:rect l="l" t="t" r="r" b="b"/>
                <a:pathLst>
                  <a:path w="1356404" h="361749">
                    <a:moveTo>
                      <a:pt x="76666" y="0"/>
                    </a:moveTo>
                    <a:lnTo>
                      <a:pt x="1279738" y="0"/>
                    </a:lnTo>
                    <a:cubicBezTo>
                      <a:pt x="1300071" y="0"/>
                      <a:pt x="1319571" y="8077"/>
                      <a:pt x="1333949" y="22455"/>
                    </a:cubicBezTo>
                    <a:cubicBezTo>
                      <a:pt x="1348327" y="36833"/>
                      <a:pt x="1356404" y="56333"/>
                      <a:pt x="1356404" y="76666"/>
                    </a:cubicBezTo>
                    <a:lnTo>
                      <a:pt x="1356404" y="285083"/>
                    </a:lnTo>
                    <a:cubicBezTo>
                      <a:pt x="1356404" y="305416"/>
                      <a:pt x="1348327" y="324916"/>
                      <a:pt x="1333949" y="339294"/>
                    </a:cubicBezTo>
                    <a:cubicBezTo>
                      <a:pt x="1319571" y="353671"/>
                      <a:pt x="1300071" y="361749"/>
                      <a:pt x="1279738" y="361749"/>
                    </a:cubicBezTo>
                    <a:lnTo>
                      <a:pt x="76666" y="361749"/>
                    </a:lnTo>
                    <a:cubicBezTo>
                      <a:pt x="56333" y="361749"/>
                      <a:pt x="36833" y="353671"/>
                      <a:pt x="22455" y="339294"/>
                    </a:cubicBezTo>
                    <a:cubicBezTo>
                      <a:pt x="8077" y="324916"/>
                      <a:pt x="0" y="305416"/>
                      <a:pt x="0" y="285083"/>
                    </a:cubicBezTo>
                    <a:lnTo>
                      <a:pt x="0" y="76666"/>
                    </a:lnTo>
                    <a:cubicBezTo>
                      <a:pt x="0" y="56333"/>
                      <a:pt x="8077" y="36833"/>
                      <a:pt x="22455" y="22455"/>
                    </a:cubicBezTo>
                    <a:cubicBezTo>
                      <a:pt x="36833" y="8077"/>
                      <a:pt x="56333" y="0"/>
                      <a:pt x="76666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1356404" cy="3998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36645" y="377420"/>
              <a:ext cx="3448034" cy="319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3"/>
                </a:lnSpc>
              </a:pPr>
              <a:r>
                <a:rPr lang="en-US" sz="1713" b="1">
                  <a:solidFill>
                    <a:srgbClr val="EAD94A"/>
                  </a:solidFill>
                  <a:latin typeface="Now Bold"/>
                  <a:ea typeface="Now Bold"/>
                  <a:cs typeface="Now Bold"/>
                  <a:sym typeface="Now Bold"/>
                </a:rPr>
                <a:t>Poverty and inclusion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7969666" y="2972379"/>
            <a:ext cx="3229215" cy="1118237"/>
            <a:chOff x="0" y="0"/>
            <a:chExt cx="4305620" cy="1490982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4305620" cy="1490982"/>
              <a:chOff x="0" y="0"/>
              <a:chExt cx="1044649" cy="361749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044649" cy="361749"/>
              </a:xfrm>
              <a:custGeom>
                <a:avLst/>
                <a:gdLst/>
                <a:ahLst/>
                <a:cxnLst/>
                <a:rect l="l" t="t" r="r" b="b"/>
                <a:pathLst>
                  <a:path w="1044649" h="361749">
                    <a:moveTo>
                      <a:pt x="99546" y="0"/>
                    </a:moveTo>
                    <a:lnTo>
                      <a:pt x="945103" y="0"/>
                    </a:lnTo>
                    <a:cubicBezTo>
                      <a:pt x="971504" y="0"/>
                      <a:pt x="996824" y="10488"/>
                      <a:pt x="1015492" y="29156"/>
                    </a:cubicBezTo>
                    <a:cubicBezTo>
                      <a:pt x="1034161" y="47825"/>
                      <a:pt x="1044649" y="73144"/>
                      <a:pt x="1044649" y="99546"/>
                    </a:cubicBezTo>
                    <a:lnTo>
                      <a:pt x="1044649" y="262203"/>
                    </a:lnTo>
                    <a:cubicBezTo>
                      <a:pt x="1044649" y="288604"/>
                      <a:pt x="1034161" y="313924"/>
                      <a:pt x="1015492" y="332592"/>
                    </a:cubicBezTo>
                    <a:cubicBezTo>
                      <a:pt x="996824" y="351261"/>
                      <a:pt x="971504" y="361749"/>
                      <a:pt x="945103" y="361749"/>
                    </a:cubicBezTo>
                    <a:lnTo>
                      <a:pt x="99546" y="361749"/>
                    </a:lnTo>
                    <a:cubicBezTo>
                      <a:pt x="73144" y="361749"/>
                      <a:pt x="47825" y="351261"/>
                      <a:pt x="29156" y="332592"/>
                    </a:cubicBezTo>
                    <a:cubicBezTo>
                      <a:pt x="10488" y="313924"/>
                      <a:pt x="0" y="288604"/>
                      <a:pt x="0" y="262203"/>
                    </a:cubicBezTo>
                    <a:lnTo>
                      <a:pt x="0" y="99546"/>
                    </a:lnTo>
                    <a:cubicBezTo>
                      <a:pt x="0" y="73144"/>
                      <a:pt x="10488" y="47825"/>
                      <a:pt x="29156" y="29156"/>
                    </a:cubicBezTo>
                    <a:cubicBezTo>
                      <a:pt x="47825" y="10488"/>
                      <a:pt x="73144" y="0"/>
                      <a:pt x="99546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38100"/>
                <a:ext cx="1044649" cy="3998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259836" y="535440"/>
              <a:ext cx="3785948" cy="458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2"/>
                </a:lnSpc>
              </a:pPr>
              <a:r>
                <a:rPr lang="en-US" sz="2442" b="1">
                  <a:solidFill>
                    <a:srgbClr val="EAD94A"/>
                  </a:solidFill>
                  <a:latin typeface="Now Bold"/>
                  <a:ea typeface="Now Bold"/>
                  <a:cs typeface="Now Bold"/>
                  <a:sym typeface="Now Bold"/>
                </a:rPr>
                <a:t>Climate change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4700304" y="4731432"/>
            <a:ext cx="2729756" cy="784353"/>
            <a:chOff x="0" y="0"/>
            <a:chExt cx="3639674" cy="1045805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3639674" cy="1045805"/>
              <a:chOff x="0" y="0"/>
              <a:chExt cx="1258980" cy="361749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258980" cy="361749"/>
              </a:xfrm>
              <a:custGeom>
                <a:avLst/>
                <a:gdLst/>
                <a:ahLst/>
                <a:cxnLst/>
                <a:rect l="l" t="t" r="r" b="b"/>
                <a:pathLst>
                  <a:path w="1258980" h="361749">
                    <a:moveTo>
                      <a:pt x="82599" y="0"/>
                    </a:moveTo>
                    <a:lnTo>
                      <a:pt x="1176382" y="0"/>
                    </a:lnTo>
                    <a:cubicBezTo>
                      <a:pt x="1222000" y="0"/>
                      <a:pt x="1258980" y="36981"/>
                      <a:pt x="1258980" y="82599"/>
                    </a:cubicBezTo>
                    <a:lnTo>
                      <a:pt x="1258980" y="279150"/>
                    </a:lnTo>
                    <a:cubicBezTo>
                      <a:pt x="1258980" y="324768"/>
                      <a:pt x="1222000" y="361749"/>
                      <a:pt x="1176382" y="361749"/>
                    </a:cubicBezTo>
                    <a:lnTo>
                      <a:pt x="82599" y="361749"/>
                    </a:lnTo>
                    <a:cubicBezTo>
                      <a:pt x="36981" y="361749"/>
                      <a:pt x="0" y="324768"/>
                      <a:pt x="0" y="279150"/>
                    </a:cubicBezTo>
                    <a:lnTo>
                      <a:pt x="0" y="82599"/>
                    </a:lnTo>
                    <a:cubicBezTo>
                      <a:pt x="0" y="36981"/>
                      <a:pt x="36981" y="0"/>
                      <a:pt x="82599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38100"/>
                <a:ext cx="1258980" cy="3998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3" name="TextBox 53"/>
            <p:cNvSpPr txBox="1"/>
            <p:nvPr/>
          </p:nvSpPr>
          <p:spPr>
            <a:xfrm>
              <a:off x="219648" y="377420"/>
              <a:ext cx="3200379" cy="319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3"/>
                </a:lnSpc>
              </a:pPr>
              <a:r>
                <a:rPr lang="en-US" sz="1713" b="1">
                  <a:solidFill>
                    <a:srgbClr val="EAD94A"/>
                  </a:solidFill>
                  <a:latin typeface="Now Bold"/>
                  <a:ea typeface="Now Bold"/>
                  <a:cs typeface="Now Bold"/>
                  <a:sym typeface="Now Bold"/>
                </a:rPr>
                <a:t>Housing affordability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5222302" y="1713807"/>
            <a:ext cx="2998461" cy="1001926"/>
            <a:chOff x="0" y="0"/>
            <a:chExt cx="3997948" cy="1335901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0"/>
              <a:ext cx="3997948" cy="1335901"/>
              <a:chOff x="0" y="0"/>
              <a:chExt cx="1382909" cy="462094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382909" cy="462094"/>
              </a:xfrm>
              <a:custGeom>
                <a:avLst/>
                <a:gdLst/>
                <a:ahLst/>
                <a:cxnLst/>
                <a:rect l="l" t="t" r="r" b="b"/>
                <a:pathLst>
                  <a:path w="1382909" h="462094">
                    <a:moveTo>
                      <a:pt x="75197" y="0"/>
                    </a:moveTo>
                    <a:lnTo>
                      <a:pt x="1307712" y="0"/>
                    </a:lnTo>
                    <a:cubicBezTo>
                      <a:pt x="1327656" y="0"/>
                      <a:pt x="1346782" y="7922"/>
                      <a:pt x="1360884" y="22025"/>
                    </a:cubicBezTo>
                    <a:cubicBezTo>
                      <a:pt x="1374987" y="36127"/>
                      <a:pt x="1382909" y="55253"/>
                      <a:pt x="1382909" y="75197"/>
                    </a:cubicBezTo>
                    <a:lnTo>
                      <a:pt x="1382909" y="386898"/>
                    </a:lnTo>
                    <a:cubicBezTo>
                      <a:pt x="1382909" y="406841"/>
                      <a:pt x="1374987" y="425968"/>
                      <a:pt x="1360884" y="440070"/>
                    </a:cubicBezTo>
                    <a:cubicBezTo>
                      <a:pt x="1346782" y="454172"/>
                      <a:pt x="1327656" y="462094"/>
                      <a:pt x="1307712" y="462094"/>
                    </a:cubicBezTo>
                    <a:lnTo>
                      <a:pt x="75197" y="462094"/>
                    </a:lnTo>
                    <a:cubicBezTo>
                      <a:pt x="55253" y="462094"/>
                      <a:pt x="36127" y="454172"/>
                      <a:pt x="22025" y="440070"/>
                    </a:cubicBezTo>
                    <a:cubicBezTo>
                      <a:pt x="7922" y="425968"/>
                      <a:pt x="0" y="406841"/>
                      <a:pt x="0" y="386898"/>
                    </a:cubicBezTo>
                    <a:lnTo>
                      <a:pt x="0" y="75197"/>
                    </a:lnTo>
                    <a:cubicBezTo>
                      <a:pt x="0" y="55253"/>
                      <a:pt x="7922" y="36127"/>
                      <a:pt x="22025" y="22025"/>
                    </a:cubicBezTo>
                    <a:cubicBezTo>
                      <a:pt x="36127" y="7922"/>
                      <a:pt x="55253" y="0"/>
                      <a:pt x="75197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38100"/>
                <a:ext cx="1382909" cy="5001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241269" y="377420"/>
              <a:ext cx="3515411" cy="6096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3"/>
                </a:lnSpc>
              </a:pPr>
              <a:r>
                <a:rPr lang="en-US" sz="1713" b="1">
                  <a:solidFill>
                    <a:srgbClr val="EAD94A"/>
                  </a:solidFill>
                  <a:latin typeface="Now Bold"/>
                  <a:ea typeface="Now Bold"/>
                  <a:cs typeface="Now Bold"/>
                  <a:sym typeface="Now Bold"/>
                </a:rPr>
                <a:t>Migration and labour shortages 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144000" y="1368305"/>
            <a:ext cx="2366160" cy="819371"/>
            <a:chOff x="0" y="0"/>
            <a:chExt cx="3154880" cy="1092495"/>
          </a:xfrm>
        </p:grpSpPr>
        <p:grpSp>
          <p:nvGrpSpPr>
            <p:cNvPr id="60" name="Group 60"/>
            <p:cNvGrpSpPr/>
            <p:nvPr/>
          </p:nvGrpSpPr>
          <p:grpSpPr>
            <a:xfrm>
              <a:off x="0" y="0"/>
              <a:ext cx="3154880" cy="1092495"/>
              <a:chOff x="0" y="0"/>
              <a:chExt cx="1044649" cy="361749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044649" cy="361749"/>
              </a:xfrm>
              <a:custGeom>
                <a:avLst/>
                <a:gdLst/>
                <a:ahLst/>
                <a:cxnLst/>
                <a:rect l="l" t="t" r="r" b="b"/>
                <a:pathLst>
                  <a:path w="1044649" h="361749">
                    <a:moveTo>
                      <a:pt x="99546" y="0"/>
                    </a:moveTo>
                    <a:lnTo>
                      <a:pt x="945103" y="0"/>
                    </a:lnTo>
                    <a:cubicBezTo>
                      <a:pt x="971504" y="0"/>
                      <a:pt x="996824" y="10488"/>
                      <a:pt x="1015492" y="29156"/>
                    </a:cubicBezTo>
                    <a:cubicBezTo>
                      <a:pt x="1034161" y="47825"/>
                      <a:pt x="1044649" y="73144"/>
                      <a:pt x="1044649" y="99546"/>
                    </a:cubicBezTo>
                    <a:lnTo>
                      <a:pt x="1044649" y="262203"/>
                    </a:lnTo>
                    <a:cubicBezTo>
                      <a:pt x="1044649" y="288604"/>
                      <a:pt x="1034161" y="313924"/>
                      <a:pt x="1015492" y="332592"/>
                    </a:cubicBezTo>
                    <a:cubicBezTo>
                      <a:pt x="996824" y="351261"/>
                      <a:pt x="971504" y="361749"/>
                      <a:pt x="945103" y="361749"/>
                    </a:cubicBezTo>
                    <a:lnTo>
                      <a:pt x="99546" y="361749"/>
                    </a:lnTo>
                    <a:cubicBezTo>
                      <a:pt x="73144" y="361749"/>
                      <a:pt x="47825" y="351261"/>
                      <a:pt x="29156" y="332592"/>
                    </a:cubicBezTo>
                    <a:cubicBezTo>
                      <a:pt x="10488" y="313924"/>
                      <a:pt x="0" y="288604"/>
                      <a:pt x="0" y="262203"/>
                    </a:cubicBezTo>
                    <a:lnTo>
                      <a:pt x="0" y="99546"/>
                    </a:lnTo>
                    <a:cubicBezTo>
                      <a:pt x="0" y="73144"/>
                      <a:pt x="10488" y="47825"/>
                      <a:pt x="29156" y="29156"/>
                    </a:cubicBezTo>
                    <a:cubicBezTo>
                      <a:pt x="47825" y="10488"/>
                      <a:pt x="73144" y="0"/>
                      <a:pt x="99546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0" y="-38100"/>
                <a:ext cx="1044649" cy="3998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63" name="TextBox 63"/>
            <p:cNvSpPr txBox="1"/>
            <p:nvPr/>
          </p:nvSpPr>
          <p:spPr>
            <a:xfrm>
              <a:off x="190391" y="402519"/>
              <a:ext cx="2774098" cy="325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9"/>
                </a:lnSpc>
              </a:pPr>
              <a:r>
                <a:rPr lang="en-US" sz="1789" b="1">
                  <a:solidFill>
                    <a:srgbClr val="EAD94A"/>
                  </a:solidFill>
                  <a:latin typeface="Now Bold"/>
                  <a:ea typeface="Now Bold"/>
                  <a:cs typeface="Now Bold"/>
                  <a:sym typeface="Now Bold"/>
                </a:rPr>
                <a:t>Enlargement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950081" y="8605009"/>
            <a:ext cx="3264888" cy="784353"/>
            <a:chOff x="0" y="0"/>
            <a:chExt cx="4353184" cy="1045805"/>
          </a:xfrm>
        </p:grpSpPr>
        <p:grpSp>
          <p:nvGrpSpPr>
            <p:cNvPr id="65" name="Group 65"/>
            <p:cNvGrpSpPr/>
            <p:nvPr/>
          </p:nvGrpSpPr>
          <p:grpSpPr>
            <a:xfrm>
              <a:off x="0" y="0"/>
              <a:ext cx="4353184" cy="1045805"/>
              <a:chOff x="0" y="0"/>
              <a:chExt cx="1505787" cy="361749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1505787" cy="361749"/>
              </a:xfrm>
              <a:custGeom>
                <a:avLst/>
                <a:gdLst/>
                <a:ahLst/>
                <a:cxnLst/>
                <a:rect l="l" t="t" r="r" b="b"/>
                <a:pathLst>
                  <a:path w="1505787" h="361749">
                    <a:moveTo>
                      <a:pt x="69060" y="0"/>
                    </a:moveTo>
                    <a:lnTo>
                      <a:pt x="1436726" y="0"/>
                    </a:lnTo>
                    <a:cubicBezTo>
                      <a:pt x="1455042" y="0"/>
                      <a:pt x="1472608" y="7276"/>
                      <a:pt x="1485559" y="20227"/>
                    </a:cubicBezTo>
                    <a:cubicBezTo>
                      <a:pt x="1498511" y="33179"/>
                      <a:pt x="1505787" y="50744"/>
                      <a:pt x="1505787" y="69060"/>
                    </a:cubicBezTo>
                    <a:lnTo>
                      <a:pt x="1505787" y="292688"/>
                    </a:lnTo>
                    <a:cubicBezTo>
                      <a:pt x="1505787" y="311004"/>
                      <a:pt x="1498511" y="328570"/>
                      <a:pt x="1485559" y="341521"/>
                    </a:cubicBezTo>
                    <a:cubicBezTo>
                      <a:pt x="1472608" y="354473"/>
                      <a:pt x="1455042" y="361749"/>
                      <a:pt x="1436726" y="361749"/>
                    </a:cubicBezTo>
                    <a:lnTo>
                      <a:pt x="69060" y="361749"/>
                    </a:lnTo>
                    <a:cubicBezTo>
                      <a:pt x="50744" y="361749"/>
                      <a:pt x="33179" y="354473"/>
                      <a:pt x="20227" y="341521"/>
                    </a:cubicBezTo>
                    <a:cubicBezTo>
                      <a:pt x="7276" y="328570"/>
                      <a:pt x="0" y="311004"/>
                      <a:pt x="0" y="292688"/>
                    </a:cubicBezTo>
                    <a:lnTo>
                      <a:pt x="0" y="69060"/>
                    </a:lnTo>
                    <a:cubicBezTo>
                      <a:pt x="0" y="50744"/>
                      <a:pt x="7276" y="33179"/>
                      <a:pt x="20227" y="20227"/>
                    </a:cubicBezTo>
                    <a:cubicBezTo>
                      <a:pt x="33179" y="7276"/>
                      <a:pt x="50744" y="0"/>
                      <a:pt x="69060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7" name="TextBox 67"/>
              <p:cNvSpPr txBox="1"/>
              <p:nvPr/>
            </p:nvSpPr>
            <p:spPr>
              <a:xfrm>
                <a:off x="0" y="-38100"/>
                <a:ext cx="1505787" cy="3998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68" name="TextBox 68"/>
            <p:cNvSpPr txBox="1"/>
            <p:nvPr/>
          </p:nvSpPr>
          <p:spPr>
            <a:xfrm>
              <a:off x="262707" y="377420"/>
              <a:ext cx="3827771" cy="319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3"/>
                </a:lnSpc>
              </a:pPr>
              <a:r>
                <a:rPr lang="en-US" sz="1713" b="1">
                  <a:solidFill>
                    <a:srgbClr val="EAD94A"/>
                  </a:solidFill>
                  <a:latin typeface="Now Bold"/>
                  <a:ea typeface="Now Bold"/>
                  <a:cs typeface="Now Bold"/>
                  <a:sym typeface="Now Bold"/>
                </a:rPr>
                <a:t>Security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9070158" y="8751171"/>
            <a:ext cx="3142812" cy="784353"/>
            <a:chOff x="0" y="0"/>
            <a:chExt cx="4190416" cy="1045805"/>
          </a:xfrm>
        </p:grpSpPr>
        <p:grpSp>
          <p:nvGrpSpPr>
            <p:cNvPr id="70" name="Group 70"/>
            <p:cNvGrpSpPr/>
            <p:nvPr/>
          </p:nvGrpSpPr>
          <p:grpSpPr>
            <a:xfrm>
              <a:off x="0" y="0"/>
              <a:ext cx="4190416" cy="1045805"/>
              <a:chOff x="0" y="0"/>
              <a:chExt cx="1449484" cy="361749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1449484" cy="361749"/>
              </a:xfrm>
              <a:custGeom>
                <a:avLst/>
                <a:gdLst/>
                <a:ahLst/>
                <a:cxnLst/>
                <a:rect l="l" t="t" r="r" b="b"/>
                <a:pathLst>
                  <a:path w="1449484" h="361749">
                    <a:moveTo>
                      <a:pt x="71743" y="0"/>
                    </a:moveTo>
                    <a:lnTo>
                      <a:pt x="1377742" y="0"/>
                    </a:lnTo>
                    <a:cubicBezTo>
                      <a:pt x="1417364" y="0"/>
                      <a:pt x="1449484" y="32120"/>
                      <a:pt x="1449484" y="71743"/>
                    </a:cubicBezTo>
                    <a:lnTo>
                      <a:pt x="1449484" y="290006"/>
                    </a:lnTo>
                    <a:cubicBezTo>
                      <a:pt x="1449484" y="329628"/>
                      <a:pt x="1417364" y="361749"/>
                      <a:pt x="1377742" y="361749"/>
                    </a:cubicBezTo>
                    <a:lnTo>
                      <a:pt x="71743" y="361749"/>
                    </a:lnTo>
                    <a:cubicBezTo>
                      <a:pt x="32120" y="361749"/>
                      <a:pt x="0" y="329628"/>
                      <a:pt x="0" y="290006"/>
                    </a:cubicBezTo>
                    <a:lnTo>
                      <a:pt x="0" y="71743"/>
                    </a:lnTo>
                    <a:cubicBezTo>
                      <a:pt x="0" y="32120"/>
                      <a:pt x="32120" y="0"/>
                      <a:pt x="71743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38100"/>
                <a:ext cx="1449484" cy="3998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73" name="TextBox 73"/>
            <p:cNvSpPr txBox="1"/>
            <p:nvPr/>
          </p:nvSpPr>
          <p:spPr>
            <a:xfrm>
              <a:off x="252884" y="377420"/>
              <a:ext cx="3684648" cy="319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3"/>
                </a:lnSpc>
              </a:pPr>
              <a:r>
                <a:rPr lang="en-US" sz="1713" b="1">
                  <a:solidFill>
                    <a:srgbClr val="EAD94A"/>
                  </a:solidFill>
                  <a:latin typeface="Now Bold"/>
                  <a:ea typeface="Now Bold"/>
                  <a:cs typeface="Now Bold"/>
                  <a:sym typeface="Now Bold"/>
                </a:rPr>
                <a:t>Rule of law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558425" y="2657895"/>
            <a:ext cx="628968" cy="628968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2633" r="-40136" b="-25279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2365075" y="6196397"/>
            <a:ext cx="628968" cy="628968"/>
            <a:chOff x="0" y="0"/>
            <a:chExt cx="8128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2633" r="-40136" b="-25279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734323" y="2086764"/>
            <a:ext cx="628968" cy="628968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2633" r="-40136" b="-25279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2857206" y="1843498"/>
            <a:ext cx="628968" cy="628968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2633" r="-40136" b="-25279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14971211" y="4273618"/>
            <a:ext cx="628968" cy="628968"/>
            <a:chOff x="0" y="0"/>
            <a:chExt cx="812800" cy="8128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2633" r="-40136" b="-25279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2486308" y="2087448"/>
            <a:ext cx="628968" cy="628968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45334" r="-48941" b="-3316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859757" y="8212833"/>
            <a:ext cx="628968" cy="628968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45334" r="-48941" b="-3316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9896793" y="8290525"/>
            <a:ext cx="628968" cy="628968"/>
            <a:chOff x="0" y="0"/>
            <a:chExt cx="812800" cy="812800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45334" r="-48941" b="-3316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3591670" y="1843498"/>
            <a:ext cx="628968" cy="628968"/>
            <a:chOff x="0" y="0"/>
            <a:chExt cx="812800" cy="812800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45334" r="-48941" b="-3316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817592" y="4436839"/>
            <a:ext cx="628968" cy="628968"/>
            <a:chOff x="0" y="0"/>
            <a:chExt cx="812800" cy="812800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45334" r="-48941" b="-3316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4356847" y="1843498"/>
            <a:ext cx="628968" cy="628968"/>
            <a:chOff x="0" y="0"/>
            <a:chExt cx="812800" cy="812800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2944" r="-2294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3089463" y="6196397"/>
            <a:ext cx="628968" cy="628968"/>
            <a:chOff x="0" y="0"/>
            <a:chExt cx="812800" cy="812800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2944" r="-2294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1611726" y="6215447"/>
            <a:ext cx="628968" cy="628968"/>
            <a:chOff x="0" y="0"/>
            <a:chExt cx="812800" cy="812800"/>
          </a:xfrm>
        </p:grpSpPr>
        <p:sp>
          <p:nvSpPr>
            <p:cNvPr id="99" name="Freeform 9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8617" t="-2238" r="-33167" b="-15511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1565380" y="8212833"/>
            <a:ext cx="628968" cy="628968"/>
            <a:chOff x="0" y="0"/>
            <a:chExt cx="812800" cy="812800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8617" t="-2238" r="-33167" b="-15511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5119165" y="1843498"/>
            <a:ext cx="628968" cy="628968"/>
            <a:chOff x="0" y="0"/>
            <a:chExt cx="812800" cy="812800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49811" r="-59045" b="-4316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15733529" y="4273618"/>
            <a:ext cx="628968" cy="628968"/>
            <a:chOff x="0" y="0"/>
            <a:chExt cx="812800" cy="812800"/>
          </a:xfrm>
        </p:grpSpPr>
        <p:sp>
          <p:nvSpPr>
            <p:cNvPr id="105" name="Freeform 10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49811" r="-59045" b="-4316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3171690" y="1185955"/>
            <a:ext cx="628968" cy="628968"/>
            <a:chOff x="0" y="0"/>
            <a:chExt cx="812800" cy="812800"/>
          </a:xfrm>
        </p:grpSpPr>
        <p:sp>
          <p:nvSpPr>
            <p:cNvPr id="107" name="Freeform 10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40856" r="-53248" b="-33049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08" name="Group 108"/>
          <p:cNvGrpSpPr/>
          <p:nvPr/>
        </p:nvGrpSpPr>
        <p:grpSpPr>
          <a:xfrm>
            <a:off x="12393094" y="6196397"/>
            <a:ext cx="628968" cy="628968"/>
            <a:chOff x="0" y="0"/>
            <a:chExt cx="812800" cy="812800"/>
          </a:xfrm>
        </p:grpSpPr>
        <p:sp>
          <p:nvSpPr>
            <p:cNvPr id="109" name="Freeform 10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40856" r="-53248" b="-33049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13909411" y="1185955"/>
            <a:ext cx="628968" cy="628968"/>
            <a:chOff x="0" y="0"/>
            <a:chExt cx="812800" cy="812800"/>
          </a:xfrm>
        </p:grpSpPr>
        <p:sp>
          <p:nvSpPr>
            <p:cNvPr id="111" name="Freeform 1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67723" r="-63196" b="-58285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5508381" y="1268077"/>
            <a:ext cx="628968" cy="628968"/>
            <a:chOff x="0" y="0"/>
            <a:chExt cx="812800" cy="812800"/>
          </a:xfrm>
        </p:grpSpPr>
        <p:sp>
          <p:nvSpPr>
            <p:cNvPr id="113" name="Freeform 1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72201" r="-78864" b="-7209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14" name="Group 114"/>
          <p:cNvGrpSpPr/>
          <p:nvPr/>
        </p:nvGrpSpPr>
        <p:grpSpPr>
          <a:xfrm>
            <a:off x="2317365" y="8212833"/>
            <a:ext cx="628968" cy="628968"/>
            <a:chOff x="0" y="0"/>
            <a:chExt cx="812800" cy="812800"/>
          </a:xfrm>
        </p:grpSpPr>
        <p:sp>
          <p:nvSpPr>
            <p:cNvPr id="115" name="Freeform 1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72201" r="-78864" b="-7209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3813681" y="6196397"/>
            <a:ext cx="628968" cy="628968"/>
            <a:chOff x="0" y="0"/>
            <a:chExt cx="812800" cy="812800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83311" r="-80953" b="-8135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9267825" y="2657895"/>
            <a:ext cx="628968" cy="628968"/>
            <a:chOff x="0" y="0"/>
            <a:chExt cx="812800" cy="812800"/>
          </a:xfrm>
        </p:grpSpPr>
        <p:sp>
          <p:nvSpPr>
            <p:cNvPr id="119" name="Freeform 1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83311" r="-80953" b="-8135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20" name="Group 120"/>
          <p:cNvGrpSpPr/>
          <p:nvPr/>
        </p:nvGrpSpPr>
        <p:grpSpPr>
          <a:xfrm>
            <a:off x="3070158" y="8212833"/>
            <a:ext cx="628968" cy="628968"/>
            <a:chOff x="0" y="0"/>
            <a:chExt cx="812800" cy="812800"/>
          </a:xfrm>
        </p:grpSpPr>
        <p:sp>
          <p:nvSpPr>
            <p:cNvPr id="121" name="Freeform 1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22859" r="-22859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10012596" y="953593"/>
            <a:ext cx="628968" cy="628968"/>
            <a:chOff x="0" y="0"/>
            <a:chExt cx="812800" cy="812800"/>
          </a:xfrm>
        </p:grpSpPr>
        <p:sp>
          <p:nvSpPr>
            <p:cNvPr id="123" name="Freeform 1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61006" r="-75048" b="-6180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24" name="Group 124"/>
          <p:cNvGrpSpPr/>
          <p:nvPr/>
        </p:nvGrpSpPr>
        <p:grpSpPr>
          <a:xfrm>
            <a:off x="6295707" y="1268077"/>
            <a:ext cx="628968" cy="628968"/>
            <a:chOff x="0" y="0"/>
            <a:chExt cx="812800" cy="812800"/>
          </a:xfrm>
        </p:grpSpPr>
        <p:sp>
          <p:nvSpPr>
            <p:cNvPr id="125" name="Freeform 1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 l="-54289" r="-66360" b="-51245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26" name="Group 126"/>
          <p:cNvGrpSpPr/>
          <p:nvPr/>
        </p:nvGrpSpPr>
        <p:grpSpPr>
          <a:xfrm>
            <a:off x="3765972" y="8212833"/>
            <a:ext cx="628968" cy="628968"/>
            <a:chOff x="0" y="0"/>
            <a:chExt cx="812800" cy="812800"/>
          </a:xfrm>
        </p:grpSpPr>
        <p:sp>
          <p:nvSpPr>
            <p:cNvPr id="127" name="Freeform 1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 l="-54289" r="-66360" b="-51245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28" name="Group 128"/>
          <p:cNvGrpSpPr/>
          <p:nvPr/>
        </p:nvGrpSpPr>
        <p:grpSpPr>
          <a:xfrm>
            <a:off x="13174463" y="6215447"/>
            <a:ext cx="628968" cy="628968"/>
            <a:chOff x="0" y="0"/>
            <a:chExt cx="812800" cy="812800"/>
          </a:xfrm>
        </p:grpSpPr>
        <p:sp>
          <p:nvSpPr>
            <p:cNvPr id="129" name="Freeform 1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72201" r="-78864" b="-7209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30" name="Group 130"/>
          <p:cNvGrpSpPr/>
          <p:nvPr/>
        </p:nvGrpSpPr>
        <p:grpSpPr>
          <a:xfrm>
            <a:off x="4537900" y="6196397"/>
            <a:ext cx="628968" cy="628968"/>
            <a:chOff x="0" y="0"/>
            <a:chExt cx="812800" cy="812800"/>
          </a:xfrm>
        </p:grpSpPr>
        <p:sp>
          <p:nvSpPr>
            <p:cNvPr id="131" name="Freeform 1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 l="-58767" t="-2238" r="-46085" b="-38178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10012596" y="2657895"/>
            <a:ext cx="628968" cy="628968"/>
            <a:chOff x="0" y="0"/>
            <a:chExt cx="812800" cy="812800"/>
          </a:xfrm>
        </p:grpSpPr>
        <p:sp>
          <p:nvSpPr>
            <p:cNvPr id="133" name="Freeform 1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 l="-58767" t="-2238" r="-46085" b="-38178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34" name="Group 134"/>
          <p:cNvGrpSpPr/>
          <p:nvPr/>
        </p:nvGrpSpPr>
        <p:grpSpPr>
          <a:xfrm>
            <a:off x="14700304" y="1185955"/>
            <a:ext cx="628968" cy="628968"/>
            <a:chOff x="0" y="0"/>
            <a:chExt cx="812800" cy="812800"/>
          </a:xfrm>
        </p:grpSpPr>
        <p:sp>
          <p:nvSpPr>
            <p:cNvPr id="135" name="Freeform 1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7"/>
              <a:stretch>
                <a:fillRect l="-76679" r="-76646" b="-7364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36" name="Group 136"/>
          <p:cNvGrpSpPr/>
          <p:nvPr/>
        </p:nvGrpSpPr>
        <p:grpSpPr>
          <a:xfrm>
            <a:off x="16495848" y="4289627"/>
            <a:ext cx="628968" cy="628968"/>
            <a:chOff x="0" y="0"/>
            <a:chExt cx="812800" cy="812800"/>
          </a:xfrm>
        </p:grpSpPr>
        <p:sp>
          <p:nvSpPr>
            <p:cNvPr id="137" name="Freeform 1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8"/>
              <a:stretch>
                <a:fillRect l="-13988" r="-31900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38" name="Group 138"/>
          <p:cNvGrpSpPr/>
          <p:nvPr/>
        </p:nvGrpSpPr>
        <p:grpSpPr>
          <a:xfrm>
            <a:off x="7520940" y="6215447"/>
            <a:ext cx="628968" cy="628968"/>
            <a:chOff x="0" y="0"/>
            <a:chExt cx="812800" cy="812800"/>
          </a:xfrm>
        </p:grpSpPr>
        <p:sp>
          <p:nvSpPr>
            <p:cNvPr id="139" name="Freeform 1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8"/>
              <a:stretch>
                <a:fillRect l="-13988" r="-31900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40" name="Group 140"/>
          <p:cNvGrpSpPr/>
          <p:nvPr/>
        </p:nvGrpSpPr>
        <p:grpSpPr>
          <a:xfrm>
            <a:off x="10645013" y="8290525"/>
            <a:ext cx="628968" cy="628968"/>
            <a:chOff x="0" y="0"/>
            <a:chExt cx="812800" cy="812800"/>
          </a:xfrm>
        </p:grpSpPr>
        <p:sp>
          <p:nvSpPr>
            <p:cNvPr id="141" name="Freeform 1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9"/>
              <a:stretch>
                <a:fillRect l="-63245" r="-66801" b="-5768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42" name="Group 142"/>
          <p:cNvGrpSpPr/>
          <p:nvPr/>
        </p:nvGrpSpPr>
        <p:grpSpPr>
          <a:xfrm>
            <a:off x="6174842" y="7739249"/>
            <a:ext cx="628968" cy="628968"/>
            <a:chOff x="0" y="0"/>
            <a:chExt cx="812800" cy="812800"/>
          </a:xfrm>
        </p:grpSpPr>
        <p:sp>
          <p:nvSpPr>
            <p:cNvPr id="143" name="Freeform 1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0"/>
              <a:stretch>
                <a:fillRect l="-54289" r="-66925" b="-5163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44" name="Group 144"/>
          <p:cNvGrpSpPr/>
          <p:nvPr/>
        </p:nvGrpSpPr>
        <p:grpSpPr>
          <a:xfrm>
            <a:off x="6870485" y="7739249"/>
            <a:ext cx="628968" cy="628968"/>
            <a:chOff x="0" y="0"/>
            <a:chExt cx="812800" cy="812800"/>
          </a:xfrm>
        </p:grpSpPr>
        <p:sp>
          <p:nvSpPr>
            <p:cNvPr id="145" name="Freeform 1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72201" r="-78864" b="-7209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325211-E7BF-44F9-EFF2-556CFF083B4A}"/>
              </a:ext>
            </a:extLst>
          </p:cNvPr>
          <p:cNvSpPr/>
          <p:nvPr/>
        </p:nvSpPr>
        <p:spPr>
          <a:xfrm>
            <a:off x="5229997" y="4697450"/>
            <a:ext cx="7828005" cy="8575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4AAD"/>
                </a:solidFill>
                <a:latin typeface="Now Bold"/>
                <a:cs typeface="Now Bold"/>
                <a:sym typeface="Now Bold"/>
              </a:rPr>
              <a:t>In the context of …</a:t>
            </a:r>
          </a:p>
          <a:p>
            <a:pPr algn="ctr"/>
            <a:endParaRPr lang="en-I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34638" y="4316599"/>
            <a:ext cx="12418723" cy="220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160" dirty="0">
                <a:solidFill>
                  <a:srgbClr val="EAD94A"/>
                </a:solidFill>
                <a:latin typeface="Now"/>
                <a:ea typeface="Now"/>
                <a:cs typeface="Now"/>
                <a:sym typeface="Now"/>
              </a:rPr>
              <a:t>A Strong </a:t>
            </a:r>
            <a:r>
              <a:rPr lang="en-US" sz="7160" b="1" dirty="0">
                <a:solidFill>
                  <a:srgbClr val="EAD94A"/>
                </a:solidFill>
                <a:latin typeface="Now Bold"/>
                <a:ea typeface="Now Bold"/>
                <a:cs typeface="Now Bold"/>
                <a:sym typeface="Now Bold"/>
              </a:rPr>
              <a:t>Social Europe </a:t>
            </a:r>
            <a:r>
              <a:rPr lang="en-US" sz="7160" dirty="0">
                <a:solidFill>
                  <a:srgbClr val="EAD94A"/>
                </a:solidFill>
                <a:latin typeface="Now"/>
                <a:ea typeface="Now"/>
                <a:cs typeface="Now"/>
                <a:sym typeface="Now"/>
              </a:rPr>
              <a:t>is a</a:t>
            </a:r>
            <a:r>
              <a:rPr lang="en-US" sz="7160" b="1" dirty="0">
                <a:solidFill>
                  <a:srgbClr val="EAD94A"/>
                </a:solidFill>
                <a:latin typeface="Now Bold"/>
                <a:ea typeface="Now Bold"/>
                <a:cs typeface="Now Bold"/>
                <a:sym typeface="Now Bold"/>
              </a:rPr>
              <a:t> top priority</a:t>
            </a:r>
            <a:r>
              <a:rPr lang="en-US" sz="7160" dirty="0">
                <a:solidFill>
                  <a:srgbClr val="EAD94A"/>
                </a:solidFill>
                <a:latin typeface="Now"/>
                <a:ea typeface="Now"/>
                <a:cs typeface="Now"/>
                <a:sym typeface="Now"/>
              </a:rPr>
              <a:t> for EU citizens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4656825"/>
            <a:ext cx="4819074" cy="2904552"/>
            <a:chOff x="0" y="0"/>
            <a:chExt cx="1129298" cy="6806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9299" cy="680651"/>
            </a:xfrm>
            <a:custGeom>
              <a:avLst/>
              <a:gdLst/>
              <a:ahLst/>
              <a:cxnLst/>
              <a:rect l="l" t="t" r="r" b="b"/>
              <a:pathLst>
                <a:path w="1129299" h="680651">
                  <a:moveTo>
                    <a:pt x="32130" y="0"/>
                  </a:moveTo>
                  <a:lnTo>
                    <a:pt x="1097168" y="0"/>
                  </a:lnTo>
                  <a:cubicBezTo>
                    <a:pt x="1105690" y="0"/>
                    <a:pt x="1113862" y="3385"/>
                    <a:pt x="1119888" y="9411"/>
                  </a:cubicBezTo>
                  <a:cubicBezTo>
                    <a:pt x="1125913" y="15436"/>
                    <a:pt x="1129299" y="23609"/>
                    <a:pt x="1129299" y="32130"/>
                  </a:cubicBezTo>
                  <a:lnTo>
                    <a:pt x="1129299" y="648520"/>
                  </a:lnTo>
                  <a:cubicBezTo>
                    <a:pt x="1129299" y="666265"/>
                    <a:pt x="1114913" y="680651"/>
                    <a:pt x="1097168" y="680651"/>
                  </a:cubicBezTo>
                  <a:lnTo>
                    <a:pt x="32130" y="680651"/>
                  </a:lnTo>
                  <a:cubicBezTo>
                    <a:pt x="23609" y="680651"/>
                    <a:pt x="15436" y="677265"/>
                    <a:pt x="9411" y="671240"/>
                  </a:cubicBezTo>
                  <a:cubicBezTo>
                    <a:pt x="3385" y="665214"/>
                    <a:pt x="0" y="657042"/>
                    <a:pt x="0" y="648520"/>
                  </a:cubicBezTo>
                  <a:lnTo>
                    <a:pt x="0" y="32130"/>
                  </a:lnTo>
                  <a:cubicBezTo>
                    <a:pt x="0" y="23609"/>
                    <a:pt x="3385" y="15436"/>
                    <a:pt x="9411" y="9411"/>
                  </a:cubicBezTo>
                  <a:cubicBezTo>
                    <a:pt x="15436" y="3385"/>
                    <a:pt x="23609" y="0"/>
                    <a:pt x="321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sq">
              <a:solidFill>
                <a:srgbClr val="024494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29298" cy="718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004508" y="1854309"/>
            <a:ext cx="4254792" cy="4254792"/>
            <a:chOff x="0" y="0"/>
            <a:chExt cx="812800" cy="8128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850" y="0"/>
                  </a:moveTo>
                  <a:lnTo>
                    <a:pt x="770950" y="0"/>
                  </a:lnTo>
                  <a:cubicBezTo>
                    <a:pt x="782049" y="0"/>
                    <a:pt x="792694" y="4409"/>
                    <a:pt x="800542" y="12258"/>
                  </a:cubicBezTo>
                  <a:cubicBezTo>
                    <a:pt x="808391" y="20106"/>
                    <a:pt x="812800" y="30751"/>
                    <a:pt x="812800" y="41850"/>
                  </a:cubicBezTo>
                  <a:lnTo>
                    <a:pt x="812800" y="770950"/>
                  </a:lnTo>
                  <a:cubicBezTo>
                    <a:pt x="812800" y="782049"/>
                    <a:pt x="808391" y="792694"/>
                    <a:pt x="800542" y="800542"/>
                  </a:cubicBezTo>
                  <a:cubicBezTo>
                    <a:pt x="792694" y="808391"/>
                    <a:pt x="782049" y="812800"/>
                    <a:pt x="770950" y="812800"/>
                  </a:cubicBezTo>
                  <a:lnTo>
                    <a:pt x="41850" y="812800"/>
                  </a:lnTo>
                  <a:cubicBezTo>
                    <a:pt x="30751" y="812800"/>
                    <a:pt x="20106" y="808391"/>
                    <a:pt x="12258" y="800542"/>
                  </a:cubicBezTo>
                  <a:cubicBezTo>
                    <a:pt x="4409" y="792694"/>
                    <a:pt x="0" y="782049"/>
                    <a:pt x="0" y="770950"/>
                  </a:cubicBezTo>
                  <a:lnTo>
                    <a:pt x="0" y="41850"/>
                  </a:lnTo>
                  <a:cubicBezTo>
                    <a:pt x="0" y="30751"/>
                    <a:pt x="4409" y="20106"/>
                    <a:pt x="12258" y="12258"/>
                  </a:cubicBezTo>
                  <a:cubicBezTo>
                    <a:pt x="20106" y="4409"/>
                    <a:pt x="30751" y="0"/>
                    <a:pt x="41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0236" y="800100"/>
            <a:ext cx="16230600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Key challenges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3753" y="1688131"/>
            <a:ext cx="8189128" cy="681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7"/>
              </a:lnSpc>
            </a:pPr>
            <a:r>
              <a:rPr lang="en-US" sz="3933" b="1" spc="19" dirty="0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  <a:t>Competitiveness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7355" y="5395123"/>
            <a:ext cx="3725619" cy="142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</a:pPr>
            <a:r>
              <a:rPr lang="en-US" sz="2609" spc="13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EU competitiveness gap vis-a-vis </a:t>
            </a:r>
            <a:r>
              <a:rPr lang="en-US" sz="3200" b="1" spc="13" dirty="0">
                <a:solidFill>
                  <a:srgbClr val="024494"/>
                </a:solidFill>
                <a:latin typeface="Now Bold"/>
                <a:cs typeface="Now Bold"/>
                <a:sym typeface="Now"/>
              </a:rPr>
              <a:t>US</a:t>
            </a:r>
            <a:r>
              <a:rPr lang="en-US" sz="2609" spc="13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 and </a:t>
            </a:r>
            <a:r>
              <a:rPr lang="en-US" sz="3200" b="1" spc="13" dirty="0">
                <a:solidFill>
                  <a:srgbClr val="024494"/>
                </a:solidFill>
                <a:latin typeface="Now Bold"/>
                <a:cs typeface="Now Bold"/>
                <a:sym typeface="Now"/>
              </a:rPr>
              <a:t>China</a:t>
            </a:r>
            <a:r>
              <a:rPr lang="en-US" sz="2609" spc="13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 is widening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519114" y="4657839"/>
            <a:ext cx="4819074" cy="2904552"/>
            <a:chOff x="0" y="0"/>
            <a:chExt cx="1129298" cy="6806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9299" cy="680651"/>
            </a:xfrm>
            <a:custGeom>
              <a:avLst/>
              <a:gdLst/>
              <a:ahLst/>
              <a:cxnLst/>
              <a:rect l="l" t="t" r="r" b="b"/>
              <a:pathLst>
                <a:path w="1129299" h="680651">
                  <a:moveTo>
                    <a:pt x="32130" y="0"/>
                  </a:moveTo>
                  <a:lnTo>
                    <a:pt x="1097168" y="0"/>
                  </a:lnTo>
                  <a:cubicBezTo>
                    <a:pt x="1105690" y="0"/>
                    <a:pt x="1113862" y="3385"/>
                    <a:pt x="1119888" y="9411"/>
                  </a:cubicBezTo>
                  <a:cubicBezTo>
                    <a:pt x="1125913" y="15436"/>
                    <a:pt x="1129299" y="23609"/>
                    <a:pt x="1129299" y="32130"/>
                  </a:cubicBezTo>
                  <a:lnTo>
                    <a:pt x="1129299" y="648520"/>
                  </a:lnTo>
                  <a:cubicBezTo>
                    <a:pt x="1129299" y="666265"/>
                    <a:pt x="1114913" y="680651"/>
                    <a:pt x="1097168" y="680651"/>
                  </a:cubicBezTo>
                  <a:lnTo>
                    <a:pt x="32130" y="680651"/>
                  </a:lnTo>
                  <a:cubicBezTo>
                    <a:pt x="23609" y="680651"/>
                    <a:pt x="15436" y="677265"/>
                    <a:pt x="9411" y="671240"/>
                  </a:cubicBezTo>
                  <a:cubicBezTo>
                    <a:pt x="3385" y="665214"/>
                    <a:pt x="0" y="657042"/>
                    <a:pt x="0" y="648520"/>
                  </a:cubicBezTo>
                  <a:lnTo>
                    <a:pt x="0" y="32130"/>
                  </a:lnTo>
                  <a:cubicBezTo>
                    <a:pt x="0" y="23609"/>
                    <a:pt x="3385" y="15436"/>
                    <a:pt x="9411" y="9411"/>
                  </a:cubicBezTo>
                  <a:cubicBezTo>
                    <a:pt x="15436" y="3385"/>
                    <a:pt x="23609" y="0"/>
                    <a:pt x="321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sq">
              <a:solidFill>
                <a:srgbClr val="024494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29298" cy="718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217302" y="5097106"/>
            <a:ext cx="1824161" cy="182416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24494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595549" y="5548755"/>
            <a:ext cx="1067668" cy="920863"/>
          </a:xfrm>
          <a:custGeom>
            <a:avLst/>
            <a:gdLst/>
            <a:ahLst/>
            <a:cxnLst/>
            <a:rect l="l" t="t" r="r" b="b"/>
            <a:pathLst>
              <a:path w="1067668" h="920863">
                <a:moveTo>
                  <a:pt x="0" y="0"/>
                </a:moveTo>
                <a:lnTo>
                  <a:pt x="1067668" y="0"/>
                </a:lnTo>
                <a:lnTo>
                  <a:pt x="1067668" y="920863"/>
                </a:lnTo>
                <a:lnTo>
                  <a:pt x="0" y="9208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" name="TextBox 19"/>
          <p:cNvSpPr txBox="1"/>
          <p:nvPr/>
        </p:nvSpPr>
        <p:spPr>
          <a:xfrm>
            <a:off x="7212478" y="5270953"/>
            <a:ext cx="3670575" cy="167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4"/>
              </a:lnSpc>
              <a:spcBef>
                <a:spcPct val="0"/>
              </a:spcBef>
            </a:pPr>
            <a:r>
              <a:rPr lang="en-US" sz="2360" u="none" strike="noStrike" spc="11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By 2040, the workforce is projected to </a:t>
            </a:r>
            <a:r>
              <a:rPr lang="en-US" sz="2360" spc="11" dirty="0">
                <a:solidFill>
                  <a:srgbClr val="024494"/>
                </a:solidFill>
                <a:latin typeface="Now"/>
                <a:sym typeface="Now Bold"/>
              </a:rPr>
              <a:t>shrink by </a:t>
            </a:r>
            <a:r>
              <a:rPr lang="en-US" sz="3200" b="1" u="none" strike="noStrike" spc="11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2 million </a:t>
            </a:r>
            <a:r>
              <a:rPr lang="en-US" sz="2360" u="none" strike="noStrike" spc="11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workers each year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900009" y="5014823"/>
            <a:ext cx="3417868" cy="3417868"/>
            <a:chOff x="0" y="0"/>
            <a:chExt cx="812800" cy="81280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2098" y="0"/>
                  </a:moveTo>
                  <a:lnTo>
                    <a:pt x="760702" y="0"/>
                  </a:lnTo>
                  <a:cubicBezTo>
                    <a:pt x="774519" y="0"/>
                    <a:pt x="787771" y="5489"/>
                    <a:pt x="797541" y="15259"/>
                  </a:cubicBezTo>
                  <a:cubicBezTo>
                    <a:pt x="807311" y="25029"/>
                    <a:pt x="812800" y="38281"/>
                    <a:pt x="812800" y="52098"/>
                  </a:cubicBezTo>
                  <a:lnTo>
                    <a:pt x="812800" y="760702"/>
                  </a:lnTo>
                  <a:cubicBezTo>
                    <a:pt x="812800" y="774519"/>
                    <a:pt x="807311" y="787771"/>
                    <a:pt x="797541" y="797541"/>
                  </a:cubicBezTo>
                  <a:cubicBezTo>
                    <a:pt x="787771" y="807311"/>
                    <a:pt x="774519" y="812800"/>
                    <a:pt x="760702" y="812800"/>
                  </a:cubicBezTo>
                  <a:lnTo>
                    <a:pt x="52098" y="812800"/>
                  </a:lnTo>
                  <a:cubicBezTo>
                    <a:pt x="38281" y="812800"/>
                    <a:pt x="25029" y="807311"/>
                    <a:pt x="15259" y="797541"/>
                  </a:cubicBezTo>
                  <a:cubicBezTo>
                    <a:pt x="5489" y="787771"/>
                    <a:pt x="0" y="774519"/>
                    <a:pt x="0" y="760702"/>
                  </a:cubicBezTo>
                  <a:lnTo>
                    <a:pt x="0" y="52098"/>
                  </a:lnTo>
                  <a:cubicBezTo>
                    <a:pt x="0" y="38281"/>
                    <a:pt x="5489" y="25029"/>
                    <a:pt x="15259" y="15259"/>
                  </a:cubicBezTo>
                  <a:cubicBezTo>
                    <a:pt x="25029" y="5489"/>
                    <a:pt x="38281" y="0"/>
                    <a:pt x="5209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E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9DF071-5FA7-D7AC-B794-A66E3EC182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4656825"/>
            <a:ext cx="4819074" cy="2904552"/>
            <a:chOff x="0" y="0"/>
            <a:chExt cx="1129298" cy="6806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9299" cy="680651"/>
            </a:xfrm>
            <a:custGeom>
              <a:avLst/>
              <a:gdLst/>
              <a:ahLst/>
              <a:cxnLst/>
              <a:rect l="l" t="t" r="r" b="b"/>
              <a:pathLst>
                <a:path w="1129299" h="680651">
                  <a:moveTo>
                    <a:pt x="32130" y="0"/>
                  </a:moveTo>
                  <a:lnTo>
                    <a:pt x="1097168" y="0"/>
                  </a:lnTo>
                  <a:cubicBezTo>
                    <a:pt x="1105690" y="0"/>
                    <a:pt x="1113862" y="3385"/>
                    <a:pt x="1119888" y="9411"/>
                  </a:cubicBezTo>
                  <a:cubicBezTo>
                    <a:pt x="1125913" y="15436"/>
                    <a:pt x="1129299" y="23609"/>
                    <a:pt x="1129299" y="32130"/>
                  </a:cubicBezTo>
                  <a:lnTo>
                    <a:pt x="1129299" y="648520"/>
                  </a:lnTo>
                  <a:cubicBezTo>
                    <a:pt x="1129299" y="666265"/>
                    <a:pt x="1114913" y="680651"/>
                    <a:pt x="1097168" y="680651"/>
                  </a:cubicBezTo>
                  <a:lnTo>
                    <a:pt x="32130" y="680651"/>
                  </a:lnTo>
                  <a:cubicBezTo>
                    <a:pt x="23609" y="680651"/>
                    <a:pt x="15436" y="677265"/>
                    <a:pt x="9411" y="671240"/>
                  </a:cubicBezTo>
                  <a:cubicBezTo>
                    <a:pt x="3385" y="665214"/>
                    <a:pt x="0" y="657042"/>
                    <a:pt x="0" y="648520"/>
                  </a:cubicBezTo>
                  <a:lnTo>
                    <a:pt x="0" y="32130"/>
                  </a:lnTo>
                  <a:cubicBezTo>
                    <a:pt x="0" y="23609"/>
                    <a:pt x="3385" y="15436"/>
                    <a:pt x="9411" y="9411"/>
                  </a:cubicBezTo>
                  <a:cubicBezTo>
                    <a:pt x="15436" y="3385"/>
                    <a:pt x="23609" y="0"/>
                    <a:pt x="321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sq">
              <a:solidFill>
                <a:srgbClr val="024494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29298" cy="718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004508" y="1854309"/>
            <a:ext cx="4254792" cy="425479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850" y="0"/>
                  </a:moveTo>
                  <a:lnTo>
                    <a:pt x="770950" y="0"/>
                  </a:lnTo>
                  <a:cubicBezTo>
                    <a:pt x="782049" y="0"/>
                    <a:pt x="792694" y="4409"/>
                    <a:pt x="800542" y="12258"/>
                  </a:cubicBezTo>
                  <a:cubicBezTo>
                    <a:pt x="808391" y="20106"/>
                    <a:pt x="812800" y="30751"/>
                    <a:pt x="812800" y="41850"/>
                  </a:cubicBezTo>
                  <a:lnTo>
                    <a:pt x="812800" y="770950"/>
                  </a:lnTo>
                  <a:cubicBezTo>
                    <a:pt x="812800" y="782049"/>
                    <a:pt x="808391" y="792694"/>
                    <a:pt x="800542" y="800542"/>
                  </a:cubicBezTo>
                  <a:cubicBezTo>
                    <a:pt x="792694" y="808391"/>
                    <a:pt x="782049" y="812800"/>
                    <a:pt x="770950" y="812800"/>
                  </a:cubicBezTo>
                  <a:lnTo>
                    <a:pt x="41850" y="812800"/>
                  </a:lnTo>
                  <a:cubicBezTo>
                    <a:pt x="30751" y="812800"/>
                    <a:pt x="20106" y="808391"/>
                    <a:pt x="12258" y="800542"/>
                  </a:cubicBezTo>
                  <a:cubicBezTo>
                    <a:pt x="4409" y="792694"/>
                    <a:pt x="0" y="782049"/>
                    <a:pt x="0" y="770950"/>
                  </a:cubicBezTo>
                  <a:lnTo>
                    <a:pt x="0" y="41850"/>
                  </a:lnTo>
                  <a:cubicBezTo>
                    <a:pt x="0" y="30751"/>
                    <a:pt x="4409" y="20106"/>
                    <a:pt x="12258" y="12258"/>
                  </a:cubicBezTo>
                  <a:cubicBezTo>
                    <a:pt x="20106" y="4409"/>
                    <a:pt x="30751" y="0"/>
                    <a:pt x="4185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5400" y="804820"/>
            <a:ext cx="16230600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Key challenges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3753" y="1688131"/>
            <a:ext cx="8189128" cy="681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7"/>
              </a:lnSpc>
            </a:pPr>
            <a:r>
              <a:rPr lang="en-US" sz="3933" b="1" spc="19" dirty="0" err="1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  <a:t>Labour</a:t>
            </a:r>
            <a:r>
              <a:rPr lang="en-US" sz="3933" b="1" spc="19" dirty="0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  <a:t> and skills shortages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75427" y="5389770"/>
            <a:ext cx="3725619" cy="1405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</a:pPr>
            <a:r>
              <a:rPr lang="en-US" sz="3200" b="1" spc="13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74% </a:t>
            </a:r>
            <a:r>
              <a:rPr lang="en-US" sz="2609" spc="13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of EU SMEs say they face skills</a:t>
            </a:r>
            <a:r>
              <a:rPr lang="en-US" sz="2609" b="1" spc="13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 shortages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531542" y="4656825"/>
            <a:ext cx="4819074" cy="2904552"/>
            <a:chOff x="0" y="0"/>
            <a:chExt cx="1129298" cy="6806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9299" cy="680651"/>
            </a:xfrm>
            <a:custGeom>
              <a:avLst/>
              <a:gdLst/>
              <a:ahLst/>
              <a:cxnLst/>
              <a:rect l="l" t="t" r="r" b="b"/>
              <a:pathLst>
                <a:path w="1129299" h="680651">
                  <a:moveTo>
                    <a:pt x="32130" y="0"/>
                  </a:moveTo>
                  <a:lnTo>
                    <a:pt x="1097168" y="0"/>
                  </a:lnTo>
                  <a:cubicBezTo>
                    <a:pt x="1105690" y="0"/>
                    <a:pt x="1113862" y="3385"/>
                    <a:pt x="1119888" y="9411"/>
                  </a:cubicBezTo>
                  <a:cubicBezTo>
                    <a:pt x="1125913" y="15436"/>
                    <a:pt x="1129299" y="23609"/>
                    <a:pt x="1129299" y="32130"/>
                  </a:cubicBezTo>
                  <a:lnTo>
                    <a:pt x="1129299" y="648520"/>
                  </a:lnTo>
                  <a:cubicBezTo>
                    <a:pt x="1129299" y="666265"/>
                    <a:pt x="1114913" y="680651"/>
                    <a:pt x="1097168" y="680651"/>
                  </a:cubicBezTo>
                  <a:lnTo>
                    <a:pt x="32130" y="680651"/>
                  </a:lnTo>
                  <a:cubicBezTo>
                    <a:pt x="23609" y="680651"/>
                    <a:pt x="15436" y="677265"/>
                    <a:pt x="9411" y="671240"/>
                  </a:cubicBezTo>
                  <a:cubicBezTo>
                    <a:pt x="3385" y="665214"/>
                    <a:pt x="0" y="657042"/>
                    <a:pt x="0" y="648520"/>
                  </a:cubicBezTo>
                  <a:lnTo>
                    <a:pt x="0" y="32130"/>
                  </a:lnTo>
                  <a:cubicBezTo>
                    <a:pt x="0" y="23609"/>
                    <a:pt x="3385" y="15436"/>
                    <a:pt x="9411" y="9411"/>
                  </a:cubicBezTo>
                  <a:cubicBezTo>
                    <a:pt x="15436" y="3385"/>
                    <a:pt x="23609" y="0"/>
                    <a:pt x="321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sq">
              <a:solidFill>
                <a:srgbClr val="024494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29298" cy="718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217302" y="5097106"/>
            <a:ext cx="1824161" cy="182416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24494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595549" y="5548755"/>
            <a:ext cx="1067668" cy="920863"/>
          </a:xfrm>
          <a:custGeom>
            <a:avLst/>
            <a:gdLst/>
            <a:ahLst/>
            <a:cxnLst/>
            <a:rect l="l" t="t" r="r" b="b"/>
            <a:pathLst>
              <a:path w="1067668" h="920863">
                <a:moveTo>
                  <a:pt x="0" y="0"/>
                </a:moveTo>
                <a:lnTo>
                  <a:pt x="1067668" y="0"/>
                </a:lnTo>
                <a:lnTo>
                  <a:pt x="1067668" y="920863"/>
                </a:lnTo>
                <a:lnTo>
                  <a:pt x="0" y="9208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" name="TextBox 19"/>
          <p:cNvSpPr txBox="1"/>
          <p:nvPr/>
        </p:nvSpPr>
        <p:spPr>
          <a:xfrm>
            <a:off x="7105791" y="5249311"/>
            <a:ext cx="3670575" cy="167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4"/>
              </a:lnSpc>
              <a:spcBef>
                <a:spcPct val="0"/>
              </a:spcBef>
            </a:pPr>
            <a:r>
              <a:rPr lang="en-US" sz="3200" b="1" u="none" strike="noStrike" spc="11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90% </a:t>
            </a:r>
            <a:r>
              <a:rPr lang="en-US" sz="2360" u="none" strike="noStrike" spc="11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of jobs demand digital skills, but only </a:t>
            </a:r>
            <a:r>
              <a:rPr lang="en-US" sz="3200" b="1" u="none" strike="noStrike" spc="11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56% </a:t>
            </a:r>
            <a:r>
              <a:rPr lang="en-US" sz="2360" u="none" strike="noStrike" spc="11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Europeans have basic proficiency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900009" y="5014823"/>
            <a:ext cx="3417868" cy="341786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2098" y="0"/>
                  </a:moveTo>
                  <a:lnTo>
                    <a:pt x="760702" y="0"/>
                  </a:lnTo>
                  <a:cubicBezTo>
                    <a:pt x="774519" y="0"/>
                    <a:pt x="787771" y="5489"/>
                    <a:pt x="797541" y="15259"/>
                  </a:cubicBezTo>
                  <a:cubicBezTo>
                    <a:pt x="807311" y="25029"/>
                    <a:pt x="812800" y="38281"/>
                    <a:pt x="812800" y="52098"/>
                  </a:cubicBezTo>
                  <a:lnTo>
                    <a:pt x="812800" y="760702"/>
                  </a:lnTo>
                  <a:cubicBezTo>
                    <a:pt x="812800" y="774519"/>
                    <a:pt x="807311" y="787771"/>
                    <a:pt x="797541" y="797541"/>
                  </a:cubicBezTo>
                  <a:cubicBezTo>
                    <a:pt x="787771" y="807311"/>
                    <a:pt x="774519" y="812800"/>
                    <a:pt x="760702" y="812800"/>
                  </a:cubicBezTo>
                  <a:lnTo>
                    <a:pt x="52098" y="812800"/>
                  </a:lnTo>
                  <a:cubicBezTo>
                    <a:pt x="38281" y="812800"/>
                    <a:pt x="25029" y="807311"/>
                    <a:pt x="15259" y="797541"/>
                  </a:cubicBezTo>
                  <a:cubicBezTo>
                    <a:pt x="5489" y="787771"/>
                    <a:pt x="0" y="774519"/>
                    <a:pt x="0" y="760702"/>
                  </a:cubicBezTo>
                  <a:lnTo>
                    <a:pt x="0" y="52098"/>
                  </a:lnTo>
                  <a:cubicBezTo>
                    <a:pt x="0" y="38281"/>
                    <a:pt x="5489" y="25029"/>
                    <a:pt x="15259" y="15259"/>
                  </a:cubicBezTo>
                  <a:cubicBezTo>
                    <a:pt x="25029" y="5489"/>
                    <a:pt x="38281" y="0"/>
                    <a:pt x="52098" y="0"/>
                  </a:cubicBezTo>
                  <a:close/>
                </a:path>
              </a:pathLst>
            </a:custGeom>
            <a:blipFill>
              <a:blip r:embed="rId6"/>
              <a:stretch>
                <a:fillRect l="-18846" r="-188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9DF071-5FA7-D7AC-B794-A66E3EC182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03537"/>
      </p:ext>
    </p:extLst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05117" y="5143500"/>
            <a:ext cx="4819074" cy="2904552"/>
            <a:chOff x="0" y="0"/>
            <a:chExt cx="1129298" cy="6806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9299" cy="680651"/>
            </a:xfrm>
            <a:custGeom>
              <a:avLst/>
              <a:gdLst/>
              <a:ahLst/>
              <a:cxnLst/>
              <a:rect l="l" t="t" r="r" b="b"/>
              <a:pathLst>
                <a:path w="1129299" h="680651">
                  <a:moveTo>
                    <a:pt x="32130" y="0"/>
                  </a:moveTo>
                  <a:lnTo>
                    <a:pt x="1097168" y="0"/>
                  </a:lnTo>
                  <a:cubicBezTo>
                    <a:pt x="1105690" y="0"/>
                    <a:pt x="1113862" y="3385"/>
                    <a:pt x="1119888" y="9411"/>
                  </a:cubicBezTo>
                  <a:cubicBezTo>
                    <a:pt x="1125913" y="15436"/>
                    <a:pt x="1129299" y="23609"/>
                    <a:pt x="1129299" y="32130"/>
                  </a:cubicBezTo>
                  <a:lnTo>
                    <a:pt x="1129299" y="648520"/>
                  </a:lnTo>
                  <a:cubicBezTo>
                    <a:pt x="1129299" y="666265"/>
                    <a:pt x="1114913" y="680651"/>
                    <a:pt x="1097168" y="680651"/>
                  </a:cubicBezTo>
                  <a:lnTo>
                    <a:pt x="32130" y="680651"/>
                  </a:lnTo>
                  <a:cubicBezTo>
                    <a:pt x="23609" y="680651"/>
                    <a:pt x="15436" y="677265"/>
                    <a:pt x="9411" y="671240"/>
                  </a:cubicBezTo>
                  <a:cubicBezTo>
                    <a:pt x="3385" y="665214"/>
                    <a:pt x="0" y="657042"/>
                    <a:pt x="0" y="648520"/>
                  </a:cubicBezTo>
                  <a:lnTo>
                    <a:pt x="0" y="32130"/>
                  </a:lnTo>
                  <a:cubicBezTo>
                    <a:pt x="0" y="23609"/>
                    <a:pt x="3385" y="15436"/>
                    <a:pt x="9411" y="9411"/>
                  </a:cubicBezTo>
                  <a:cubicBezTo>
                    <a:pt x="15436" y="3385"/>
                    <a:pt x="23609" y="0"/>
                    <a:pt x="321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sq">
              <a:solidFill>
                <a:srgbClr val="024494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29298" cy="718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185639" y="1944260"/>
            <a:ext cx="5073661" cy="507366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5096" y="0"/>
                  </a:moveTo>
                  <a:lnTo>
                    <a:pt x="777704" y="0"/>
                  </a:lnTo>
                  <a:cubicBezTo>
                    <a:pt x="797087" y="0"/>
                    <a:pt x="812800" y="15713"/>
                    <a:pt x="812800" y="35096"/>
                  </a:cubicBezTo>
                  <a:lnTo>
                    <a:pt x="812800" y="777704"/>
                  </a:lnTo>
                  <a:cubicBezTo>
                    <a:pt x="812800" y="797087"/>
                    <a:pt x="797087" y="812800"/>
                    <a:pt x="777704" y="812800"/>
                  </a:cubicBezTo>
                  <a:lnTo>
                    <a:pt x="35096" y="812800"/>
                  </a:lnTo>
                  <a:cubicBezTo>
                    <a:pt x="15713" y="812800"/>
                    <a:pt x="0" y="797087"/>
                    <a:pt x="0" y="777704"/>
                  </a:cubicBezTo>
                  <a:lnTo>
                    <a:pt x="0" y="35096"/>
                  </a:lnTo>
                  <a:cubicBezTo>
                    <a:pt x="0" y="15713"/>
                    <a:pt x="15713" y="0"/>
                    <a:pt x="35096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02195" y="800486"/>
            <a:ext cx="16230600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Key challenges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2195" y="1670506"/>
            <a:ext cx="8189128" cy="681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7"/>
              </a:lnSpc>
            </a:pPr>
            <a:r>
              <a:rPr lang="en-US" sz="3933" b="1" spc="19" dirty="0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  <a:t>Poverty and inclusion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6722" y="5544022"/>
            <a:ext cx="3602958" cy="2032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3"/>
              </a:lnSpc>
            </a:pPr>
            <a:r>
              <a:rPr lang="en-US" sz="3200" b="1" spc="11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95 million </a:t>
            </a:r>
            <a:r>
              <a:rPr lang="en-US" sz="2309" spc="11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people </a:t>
            </a:r>
            <a:br>
              <a:rPr lang="en-US" sz="2309" spc="11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</a:br>
            <a:r>
              <a:rPr lang="en-US" sz="2309" spc="11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in the EU are at risk </a:t>
            </a:r>
            <a:br>
              <a:rPr lang="en-US" sz="2309" spc="11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</a:br>
            <a:r>
              <a:rPr lang="en-US" sz="2309" spc="11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of poverty or social exclusion (</a:t>
            </a:r>
            <a:r>
              <a:rPr lang="en-US" sz="2309" b="1" spc="11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21.7%</a:t>
            </a:r>
            <a:r>
              <a:rPr lang="en-US" sz="2309" spc="11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 of </a:t>
            </a:r>
            <a:br>
              <a:rPr lang="en-US" sz="2309" spc="11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</a:br>
            <a:r>
              <a:rPr lang="en-US" sz="2309" spc="11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the population)​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007958" y="5143500"/>
            <a:ext cx="4819074" cy="2904552"/>
            <a:chOff x="0" y="0"/>
            <a:chExt cx="1129298" cy="6806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9299" cy="680651"/>
            </a:xfrm>
            <a:custGeom>
              <a:avLst/>
              <a:gdLst/>
              <a:ahLst/>
              <a:cxnLst/>
              <a:rect l="l" t="t" r="r" b="b"/>
              <a:pathLst>
                <a:path w="1129299" h="680651">
                  <a:moveTo>
                    <a:pt x="32130" y="0"/>
                  </a:moveTo>
                  <a:lnTo>
                    <a:pt x="1097168" y="0"/>
                  </a:lnTo>
                  <a:cubicBezTo>
                    <a:pt x="1105690" y="0"/>
                    <a:pt x="1113862" y="3385"/>
                    <a:pt x="1119888" y="9411"/>
                  </a:cubicBezTo>
                  <a:cubicBezTo>
                    <a:pt x="1125913" y="15436"/>
                    <a:pt x="1129299" y="23609"/>
                    <a:pt x="1129299" y="32130"/>
                  </a:cubicBezTo>
                  <a:lnTo>
                    <a:pt x="1129299" y="648520"/>
                  </a:lnTo>
                  <a:cubicBezTo>
                    <a:pt x="1129299" y="666265"/>
                    <a:pt x="1114913" y="680651"/>
                    <a:pt x="1097168" y="680651"/>
                  </a:cubicBezTo>
                  <a:lnTo>
                    <a:pt x="32130" y="680651"/>
                  </a:lnTo>
                  <a:cubicBezTo>
                    <a:pt x="23609" y="680651"/>
                    <a:pt x="15436" y="677265"/>
                    <a:pt x="9411" y="671240"/>
                  </a:cubicBezTo>
                  <a:cubicBezTo>
                    <a:pt x="3385" y="665214"/>
                    <a:pt x="0" y="657042"/>
                    <a:pt x="0" y="648520"/>
                  </a:cubicBezTo>
                  <a:lnTo>
                    <a:pt x="0" y="32130"/>
                  </a:lnTo>
                  <a:cubicBezTo>
                    <a:pt x="0" y="23609"/>
                    <a:pt x="3385" y="15436"/>
                    <a:pt x="9411" y="9411"/>
                  </a:cubicBezTo>
                  <a:cubicBezTo>
                    <a:pt x="15436" y="3385"/>
                    <a:pt x="23609" y="0"/>
                    <a:pt x="321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sq">
              <a:solidFill>
                <a:srgbClr val="024494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29298" cy="718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693719" y="5583781"/>
            <a:ext cx="1824161" cy="182416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24494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6112972" y="6121312"/>
            <a:ext cx="985655" cy="749098"/>
          </a:xfrm>
          <a:custGeom>
            <a:avLst/>
            <a:gdLst/>
            <a:ahLst/>
            <a:cxnLst/>
            <a:rect l="l" t="t" r="r" b="b"/>
            <a:pathLst>
              <a:path w="985655" h="749098">
                <a:moveTo>
                  <a:pt x="0" y="0"/>
                </a:moveTo>
                <a:lnTo>
                  <a:pt x="985655" y="0"/>
                </a:lnTo>
                <a:lnTo>
                  <a:pt x="985655" y="749098"/>
                </a:lnTo>
                <a:lnTo>
                  <a:pt x="0" y="749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" name="TextBox 19"/>
          <p:cNvSpPr txBox="1"/>
          <p:nvPr/>
        </p:nvSpPr>
        <p:spPr>
          <a:xfrm>
            <a:off x="7743199" y="5667707"/>
            <a:ext cx="3348592" cy="1918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4"/>
              </a:lnSpc>
              <a:spcBef>
                <a:spcPct val="0"/>
              </a:spcBef>
            </a:pPr>
            <a:r>
              <a:rPr lang="en-US" sz="2409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Around </a:t>
            </a:r>
            <a:r>
              <a:rPr lang="en-US" sz="3200" b="1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20%</a:t>
            </a:r>
            <a:r>
              <a:rPr lang="en-US" sz="2409" b="1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 of unemployed people at risk of poverty </a:t>
            </a:r>
            <a:r>
              <a:rPr lang="en-US" sz="2409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are not eligible to receive any income support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441945-4173-B214-B3F0-0E79C96F6C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05117" y="5143500"/>
            <a:ext cx="4819074" cy="2904552"/>
            <a:chOff x="0" y="0"/>
            <a:chExt cx="1129298" cy="6806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9299" cy="680651"/>
            </a:xfrm>
            <a:custGeom>
              <a:avLst/>
              <a:gdLst/>
              <a:ahLst/>
              <a:cxnLst/>
              <a:rect l="l" t="t" r="r" b="b"/>
              <a:pathLst>
                <a:path w="1129299" h="680651">
                  <a:moveTo>
                    <a:pt x="32130" y="0"/>
                  </a:moveTo>
                  <a:lnTo>
                    <a:pt x="1097168" y="0"/>
                  </a:lnTo>
                  <a:cubicBezTo>
                    <a:pt x="1105690" y="0"/>
                    <a:pt x="1113862" y="3385"/>
                    <a:pt x="1119888" y="9411"/>
                  </a:cubicBezTo>
                  <a:cubicBezTo>
                    <a:pt x="1125913" y="15436"/>
                    <a:pt x="1129299" y="23609"/>
                    <a:pt x="1129299" y="32130"/>
                  </a:cubicBezTo>
                  <a:lnTo>
                    <a:pt x="1129299" y="648520"/>
                  </a:lnTo>
                  <a:cubicBezTo>
                    <a:pt x="1129299" y="666265"/>
                    <a:pt x="1114913" y="680651"/>
                    <a:pt x="1097168" y="680651"/>
                  </a:cubicBezTo>
                  <a:lnTo>
                    <a:pt x="32130" y="680651"/>
                  </a:lnTo>
                  <a:cubicBezTo>
                    <a:pt x="23609" y="680651"/>
                    <a:pt x="15436" y="677265"/>
                    <a:pt x="9411" y="671240"/>
                  </a:cubicBezTo>
                  <a:cubicBezTo>
                    <a:pt x="3385" y="665214"/>
                    <a:pt x="0" y="657042"/>
                    <a:pt x="0" y="648520"/>
                  </a:cubicBezTo>
                  <a:lnTo>
                    <a:pt x="0" y="32130"/>
                  </a:lnTo>
                  <a:cubicBezTo>
                    <a:pt x="0" y="23609"/>
                    <a:pt x="3385" y="15436"/>
                    <a:pt x="9411" y="9411"/>
                  </a:cubicBezTo>
                  <a:cubicBezTo>
                    <a:pt x="15436" y="3385"/>
                    <a:pt x="23609" y="0"/>
                    <a:pt x="321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sq">
              <a:solidFill>
                <a:srgbClr val="024494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29298" cy="718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185639" y="1944260"/>
            <a:ext cx="5073661" cy="507366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5096" y="0"/>
                  </a:moveTo>
                  <a:lnTo>
                    <a:pt x="777704" y="0"/>
                  </a:lnTo>
                  <a:cubicBezTo>
                    <a:pt x="797087" y="0"/>
                    <a:pt x="812800" y="15713"/>
                    <a:pt x="812800" y="35096"/>
                  </a:cubicBezTo>
                  <a:lnTo>
                    <a:pt x="812800" y="777704"/>
                  </a:lnTo>
                  <a:cubicBezTo>
                    <a:pt x="812800" y="797087"/>
                    <a:pt x="797087" y="812800"/>
                    <a:pt x="777704" y="812800"/>
                  </a:cubicBezTo>
                  <a:lnTo>
                    <a:pt x="35096" y="812800"/>
                  </a:lnTo>
                  <a:cubicBezTo>
                    <a:pt x="15713" y="812800"/>
                    <a:pt x="0" y="797087"/>
                    <a:pt x="0" y="777704"/>
                  </a:cubicBezTo>
                  <a:lnTo>
                    <a:pt x="0" y="35096"/>
                  </a:lnTo>
                  <a:cubicBezTo>
                    <a:pt x="0" y="15713"/>
                    <a:pt x="15713" y="0"/>
                    <a:pt x="35096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19200" y="800100"/>
            <a:ext cx="16230600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Key challenges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9200" y="1731851"/>
            <a:ext cx="100845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spc="15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  <a:t>Artificial Intelligence</a:t>
            </a:r>
          </a:p>
          <a:p>
            <a:pPr algn="l">
              <a:lnSpc>
                <a:spcPts val="4200"/>
              </a:lnSpc>
            </a:pPr>
            <a:r>
              <a:rPr lang="en-US" sz="3000" b="1" spc="15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  <a:t>Algorithmic Management in the workplace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07958" y="5143500"/>
            <a:ext cx="4819074" cy="2904552"/>
            <a:chOff x="0" y="0"/>
            <a:chExt cx="1129298" cy="6806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9299" cy="680651"/>
            </a:xfrm>
            <a:custGeom>
              <a:avLst/>
              <a:gdLst/>
              <a:ahLst/>
              <a:cxnLst/>
              <a:rect l="l" t="t" r="r" b="b"/>
              <a:pathLst>
                <a:path w="1129299" h="680651">
                  <a:moveTo>
                    <a:pt x="32130" y="0"/>
                  </a:moveTo>
                  <a:lnTo>
                    <a:pt x="1097168" y="0"/>
                  </a:lnTo>
                  <a:cubicBezTo>
                    <a:pt x="1105690" y="0"/>
                    <a:pt x="1113862" y="3385"/>
                    <a:pt x="1119888" y="9411"/>
                  </a:cubicBezTo>
                  <a:cubicBezTo>
                    <a:pt x="1125913" y="15436"/>
                    <a:pt x="1129299" y="23609"/>
                    <a:pt x="1129299" y="32130"/>
                  </a:cubicBezTo>
                  <a:lnTo>
                    <a:pt x="1129299" y="648520"/>
                  </a:lnTo>
                  <a:cubicBezTo>
                    <a:pt x="1129299" y="666265"/>
                    <a:pt x="1114913" y="680651"/>
                    <a:pt x="1097168" y="680651"/>
                  </a:cubicBezTo>
                  <a:lnTo>
                    <a:pt x="32130" y="680651"/>
                  </a:lnTo>
                  <a:cubicBezTo>
                    <a:pt x="23609" y="680651"/>
                    <a:pt x="15436" y="677265"/>
                    <a:pt x="9411" y="671240"/>
                  </a:cubicBezTo>
                  <a:cubicBezTo>
                    <a:pt x="3385" y="665214"/>
                    <a:pt x="0" y="657042"/>
                    <a:pt x="0" y="648520"/>
                  </a:cubicBezTo>
                  <a:lnTo>
                    <a:pt x="0" y="32130"/>
                  </a:lnTo>
                  <a:cubicBezTo>
                    <a:pt x="0" y="23609"/>
                    <a:pt x="3385" y="15436"/>
                    <a:pt x="9411" y="9411"/>
                  </a:cubicBezTo>
                  <a:cubicBezTo>
                    <a:pt x="15436" y="3385"/>
                    <a:pt x="23609" y="0"/>
                    <a:pt x="321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sq">
              <a:solidFill>
                <a:srgbClr val="024494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129298" cy="718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693719" y="5583781"/>
            <a:ext cx="1824161" cy="182416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24494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6109614" y="5993052"/>
            <a:ext cx="954962" cy="1020441"/>
          </a:xfrm>
          <a:custGeom>
            <a:avLst/>
            <a:gdLst/>
            <a:ahLst/>
            <a:cxnLst/>
            <a:rect l="l" t="t" r="r" b="b"/>
            <a:pathLst>
              <a:path w="954962" h="1020441">
                <a:moveTo>
                  <a:pt x="0" y="0"/>
                </a:moveTo>
                <a:lnTo>
                  <a:pt x="954962" y="0"/>
                </a:lnTo>
                <a:lnTo>
                  <a:pt x="954962" y="1020441"/>
                </a:lnTo>
                <a:lnTo>
                  <a:pt x="0" y="1020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8" name="TextBox 18"/>
          <p:cNvSpPr txBox="1"/>
          <p:nvPr/>
        </p:nvSpPr>
        <p:spPr>
          <a:xfrm>
            <a:off x="2052803" y="5460520"/>
            <a:ext cx="3694861" cy="22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53"/>
              </a:lnSpc>
              <a:spcBef>
                <a:spcPct val="0"/>
              </a:spcBef>
            </a:pPr>
            <a:r>
              <a:rPr lang="en-US" sz="2109" u="none" strike="noStrike" spc="10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As of 2022, up to</a:t>
            </a:r>
            <a:r>
              <a:rPr lang="en-US" sz="2109" b="1" u="none" strike="noStrike" spc="10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200" b="1" u="none" strike="noStrike" spc="10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28%</a:t>
            </a:r>
            <a:r>
              <a:rPr lang="en-US" sz="2109" b="1" u="none" strike="noStrike" spc="10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 of European companies </a:t>
            </a:r>
            <a:r>
              <a:rPr lang="en-US" sz="2109" u="none" strike="noStrike" spc="10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may have been using</a:t>
            </a:r>
            <a:r>
              <a:rPr lang="en-US" sz="2109" b="1" u="none" strike="noStrike" spc="10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 technology solutions </a:t>
            </a:r>
            <a:r>
              <a:rPr lang="en-US" sz="2109" u="none" strike="noStrike" spc="10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and/or</a:t>
            </a:r>
            <a:r>
              <a:rPr lang="en-US" sz="2109" b="1" u="none" strike="noStrike" spc="10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 AI tools </a:t>
            </a:r>
            <a:r>
              <a:rPr lang="en-US" sz="2109" u="none" strike="noStrike" spc="10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to support recruiting and hiring efforts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17880" y="5646257"/>
            <a:ext cx="4069365" cy="1908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53"/>
              </a:lnSpc>
              <a:spcBef>
                <a:spcPct val="0"/>
              </a:spcBef>
            </a:pPr>
            <a:r>
              <a:rPr lang="en-US" sz="2109" spc="10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A </a:t>
            </a:r>
            <a:r>
              <a:rPr lang="en-US" sz="2109" u="none" strike="noStrike" spc="10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survey from 2019 shows that </a:t>
            </a:r>
            <a:r>
              <a:rPr lang="en-US" sz="3200" b="1" u="none" strike="noStrike" spc="10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12% </a:t>
            </a:r>
            <a:r>
              <a:rPr lang="en-US" sz="2109" b="1" u="none" strike="noStrike" spc="10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of EU companies </a:t>
            </a:r>
            <a:r>
              <a:rPr lang="en-US" sz="2109" u="none" strike="noStrike" spc="10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had</a:t>
            </a:r>
            <a:r>
              <a:rPr lang="en-US" sz="2109" b="1" u="none" strike="noStrike" spc="10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109" u="none" strike="noStrike" spc="10" dirty="0">
                <a:solidFill>
                  <a:srgbClr val="024494"/>
                </a:solidFill>
                <a:latin typeface="Now"/>
                <a:ea typeface="Now"/>
                <a:cs typeface="Now"/>
                <a:sym typeface="Now"/>
              </a:rPr>
              <a:t>implemented machines for</a:t>
            </a:r>
            <a:r>
              <a:rPr lang="en-US" sz="2109" b="1" u="none" strike="noStrike" spc="10" dirty="0">
                <a:solidFill>
                  <a:srgbClr val="024494"/>
                </a:solidFill>
                <a:latin typeface="Now Bold"/>
                <a:ea typeface="Now Bold"/>
                <a:cs typeface="Now Bold"/>
                <a:sym typeface="Now Bold"/>
              </a:rPr>
              <a:t> employee management or surveillance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575EA2-79FD-5E41-1F3B-20B1051F3C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34638" y="4742049"/>
            <a:ext cx="12418723" cy="926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6860" b="1">
                <a:solidFill>
                  <a:srgbClr val="EAD94A"/>
                </a:solidFill>
                <a:latin typeface="Now Bold"/>
                <a:ea typeface="Now Bold"/>
                <a:cs typeface="Now Bold"/>
                <a:sym typeface="Now Bold"/>
              </a:rPr>
              <a:t>Thank you! </a:t>
            </a:r>
          </a:p>
        </p:txBody>
      </p:sp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2007064"/>
            <a:ext cx="6492240" cy="0"/>
          </a:xfrm>
          <a:prstGeom prst="line">
            <a:avLst/>
          </a:prstGeom>
          <a:ln w="38100" cap="flat">
            <a:solidFill>
              <a:srgbClr val="FCAF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grpSp>
        <p:nvGrpSpPr>
          <p:cNvPr id="4" name="Group 4"/>
          <p:cNvGrpSpPr/>
          <p:nvPr/>
        </p:nvGrpSpPr>
        <p:grpSpPr>
          <a:xfrm>
            <a:off x="11335026" y="2007064"/>
            <a:ext cx="4872069" cy="487206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319024"/>
            <a:ext cx="9850194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</a:pPr>
            <a:r>
              <a:rPr lang="en-US" sz="5000" b="1">
                <a:solidFill>
                  <a:srgbClr val="FE8B57"/>
                </a:solidFill>
                <a:latin typeface="Now Bold"/>
                <a:ea typeface="Now Bold"/>
                <a:cs typeface="Now Bold"/>
                <a:sym typeface="Now Bold"/>
              </a:rPr>
              <a:t>9</a:t>
            </a:r>
            <a:r>
              <a:rPr lang="en-US" sz="50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500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in </a:t>
            </a:r>
            <a:r>
              <a:rPr lang="en-US" sz="5000" b="1">
                <a:solidFill>
                  <a:srgbClr val="FE8B57"/>
                </a:solidFill>
                <a:latin typeface="Now Bold"/>
                <a:ea typeface="Now Bold"/>
                <a:cs typeface="Now Bold"/>
                <a:sym typeface="Now Bold"/>
              </a:rPr>
              <a:t>10</a:t>
            </a:r>
            <a:r>
              <a:rPr lang="en-US" sz="50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500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Europeans consider </a:t>
            </a:r>
          </a:p>
          <a:p>
            <a:pPr algn="l">
              <a:lnSpc>
                <a:spcPts val="5550"/>
              </a:lnSpc>
            </a:pPr>
            <a:r>
              <a:rPr lang="en-US" sz="50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a Social Europe important </a:t>
            </a:r>
          </a:p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sz="50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for them personally</a:t>
            </a:r>
            <a:r>
              <a:rPr lang="en-US" sz="500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9149142"/>
            <a:ext cx="7277100" cy="233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76"/>
              </a:lnSpc>
              <a:spcBef>
                <a:spcPct val="0"/>
              </a:spcBef>
            </a:pPr>
            <a:r>
              <a:rPr lang="en-US" sz="1600" dirty="0">
                <a:solidFill>
                  <a:srgbClr val="828F99"/>
                </a:solidFill>
                <a:latin typeface="Now"/>
                <a:ea typeface="Now"/>
                <a:cs typeface="Now"/>
                <a:sym typeface="Now"/>
              </a:rPr>
              <a:t>Source: Special Eurobarometer 546 on Social Europe - 2024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96813" y="5476875"/>
            <a:ext cx="9850194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sz="5000" b="1">
                <a:solidFill>
                  <a:srgbClr val="FE8B57"/>
                </a:solidFill>
                <a:latin typeface="Now Bold"/>
                <a:ea typeface="Now Bold"/>
                <a:cs typeface="Now Bold"/>
                <a:sym typeface="Now Bold"/>
              </a:rPr>
              <a:t>54%</a:t>
            </a:r>
            <a:r>
              <a:rPr lang="en-US" sz="50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500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believe there will be a</a:t>
            </a:r>
            <a:r>
              <a:rPr lang="en-US" sz="50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 more Social Europe</a:t>
            </a:r>
            <a:r>
              <a:rPr lang="en-US" sz="500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 by 2030</a:t>
            </a:r>
          </a:p>
        </p:txBody>
      </p:sp>
      <p:sp>
        <p:nvSpPr>
          <p:cNvPr id="9" name="AutoShape 9"/>
          <p:cNvSpPr/>
          <p:nvPr/>
        </p:nvSpPr>
        <p:spPr>
          <a:xfrm>
            <a:off x="2096813" y="5162550"/>
            <a:ext cx="6492240" cy="0"/>
          </a:xfrm>
          <a:prstGeom prst="line">
            <a:avLst/>
          </a:prstGeom>
          <a:ln w="38100" cap="flat">
            <a:solidFill>
              <a:srgbClr val="FCAF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C93A0A-BBD2-7CFF-8675-629867DE89FD}"/>
              </a:ext>
            </a:extLst>
          </p:cNvPr>
          <p:cNvSpPr/>
          <p:nvPr/>
        </p:nvSpPr>
        <p:spPr>
          <a:xfrm>
            <a:off x="685800" y="0"/>
            <a:ext cx="342900" cy="140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FFE626-78D2-AF2E-B2B0-5403A4CDA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l="7720" t="11791" r="5814" b="8815"/>
          <a:stretch/>
        </p:blipFill>
        <p:spPr>
          <a:xfrm>
            <a:off x="685800" y="1866899"/>
            <a:ext cx="14509054" cy="76962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88180" y="852377"/>
            <a:ext cx="13906674" cy="536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07"/>
              </a:lnSpc>
              <a:spcBef>
                <a:spcPct val="0"/>
              </a:spcBef>
            </a:pPr>
            <a:r>
              <a:rPr lang="en-US" sz="37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Key elements for EU’s social and economic development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921826" y="3219624"/>
            <a:ext cx="1120627" cy="489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024494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45%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28465" y="4185868"/>
            <a:ext cx="1120627" cy="489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024494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44%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25356" y="5188661"/>
            <a:ext cx="1223736" cy="489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024494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44%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09958" y="6191454"/>
            <a:ext cx="1223736" cy="489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024494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40%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27581" y="7124700"/>
            <a:ext cx="72905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024494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27%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27581" y="8170413"/>
            <a:ext cx="729059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024494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27%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431982DD-3B58-F695-790D-FADED5EF8FE0}"/>
              </a:ext>
            </a:extLst>
          </p:cNvPr>
          <p:cNvSpPr txBox="1"/>
          <p:nvPr/>
        </p:nvSpPr>
        <p:spPr>
          <a:xfrm>
            <a:off x="1028526" y="9399896"/>
            <a:ext cx="6439074" cy="239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76"/>
              </a:lnSpc>
              <a:spcBef>
                <a:spcPct val="0"/>
              </a:spcBef>
            </a:pPr>
            <a:r>
              <a:rPr lang="en-US" sz="1600" dirty="0">
                <a:solidFill>
                  <a:srgbClr val="828F99"/>
                </a:solidFill>
                <a:latin typeface="Now"/>
                <a:ea typeface="Now"/>
                <a:cs typeface="Now"/>
                <a:sym typeface="Now"/>
              </a:rPr>
              <a:t>Source: Special Eurobarometer 546 on Social Europe - 2024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50E42-4311-496B-B6FB-D7AA09F60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79422" y="4533265"/>
            <a:ext cx="14529155" cy="155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050" b="1" dirty="0">
                <a:solidFill>
                  <a:srgbClr val="EAD94A"/>
                </a:solidFill>
                <a:latin typeface="Now Bold"/>
                <a:ea typeface="Now Bold"/>
                <a:cs typeface="Now Bold"/>
                <a:sym typeface="Now Bold"/>
              </a:rPr>
              <a:t>DG Employment, Social Affairs and Inclusion</a:t>
            </a:r>
          </a:p>
          <a:p>
            <a:pPr algn="ctr"/>
            <a:r>
              <a:rPr lang="en-US" sz="5050" dirty="0">
                <a:solidFill>
                  <a:srgbClr val="EAD94A"/>
                </a:solidFill>
                <a:latin typeface="Now"/>
                <a:ea typeface="Now"/>
                <a:cs typeface="Now"/>
                <a:sym typeface="Now"/>
              </a:rPr>
              <a:t>Our role and mission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43576" y="795291"/>
            <a:ext cx="4452938" cy="72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Who are we?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21488" y="6964607"/>
            <a:ext cx="3022512" cy="881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300" dirty="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Ursula Von der Leyen</a:t>
            </a:r>
            <a:endParaRPr lang="en-US" sz="2300" b="1" dirty="0">
              <a:solidFill>
                <a:srgbClr val="004AAD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President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07481" y="6964607"/>
            <a:ext cx="3022512" cy="2638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w"/>
                <a:ea typeface="Now"/>
                <a:cs typeface="Now"/>
                <a:sym typeface="Now"/>
              </a:rPr>
              <a:t>Roxana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w"/>
                <a:ea typeface="Now"/>
                <a:cs typeface="Now"/>
                <a:sym typeface="Now"/>
              </a:rPr>
              <a:t>Mînzatu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Executive </a:t>
            </a:r>
            <a:br>
              <a:rPr lang="en-US" sz="2499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</a:br>
            <a:r>
              <a:rPr lang="en-US" sz="2499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Vice-President,</a:t>
            </a:r>
          </a:p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49CFAE"/>
                </a:solidFill>
                <a:latin typeface="Now Bold"/>
                <a:ea typeface="Now Bold"/>
                <a:cs typeface="Now Bold"/>
                <a:sym typeface="Now Bold"/>
              </a:rPr>
              <a:t>Social Rights and Skills, Quality Jobs and Preparedness</a:t>
            </a:r>
            <a:endParaRPr lang="en-US" sz="2300" dirty="0">
              <a:solidFill>
                <a:srgbClr val="49CFAE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10521" y="2337863"/>
            <a:ext cx="6891239" cy="638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5"/>
              </a:lnSpc>
              <a:spcBef>
                <a:spcPct val="0"/>
              </a:spcBef>
            </a:pPr>
            <a:r>
              <a:rPr lang="en-US" sz="4118" b="1" dirty="0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  <a:t>The European Commission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39400" y="2440805"/>
            <a:ext cx="4245568" cy="395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98"/>
              </a:lnSpc>
              <a:spcBef>
                <a:spcPct val="0"/>
              </a:spcBef>
            </a:pPr>
            <a:r>
              <a:rPr lang="en-US" sz="2518" b="1" dirty="0">
                <a:solidFill>
                  <a:srgbClr val="F9BD01"/>
                </a:solidFill>
                <a:latin typeface="Now Bold"/>
                <a:ea typeface="Now Bold"/>
                <a:cs typeface="Now Bold"/>
                <a:sym typeface="Now Bold"/>
              </a:rPr>
              <a:t>46 Directorates-General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080780" y="3836458"/>
            <a:ext cx="2831376" cy="2801357"/>
            <a:chOff x="0" y="0"/>
            <a:chExt cx="82151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1510" cy="812800"/>
            </a:xfrm>
            <a:custGeom>
              <a:avLst/>
              <a:gdLst/>
              <a:ahLst/>
              <a:cxnLst/>
              <a:rect l="l" t="t" r="r" b="b"/>
              <a:pathLst>
                <a:path w="821510" h="812800">
                  <a:moveTo>
                    <a:pt x="62890" y="0"/>
                  </a:moveTo>
                  <a:lnTo>
                    <a:pt x="758620" y="0"/>
                  </a:lnTo>
                  <a:cubicBezTo>
                    <a:pt x="793353" y="0"/>
                    <a:pt x="821510" y="28157"/>
                    <a:pt x="821510" y="62890"/>
                  </a:cubicBezTo>
                  <a:lnTo>
                    <a:pt x="821510" y="749910"/>
                  </a:lnTo>
                  <a:cubicBezTo>
                    <a:pt x="821510" y="784643"/>
                    <a:pt x="793353" y="812800"/>
                    <a:pt x="758620" y="812800"/>
                  </a:cubicBezTo>
                  <a:lnTo>
                    <a:pt x="62890" y="812800"/>
                  </a:lnTo>
                  <a:cubicBezTo>
                    <a:pt x="28157" y="812800"/>
                    <a:pt x="0" y="784643"/>
                    <a:pt x="0" y="749910"/>
                  </a:cubicBezTo>
                  <a:lnTo>
                    <a:pt x="0" y="62890"/>
                  </a:lnTo>
                  <a:cubicBezTo>
                    <a:pt x="0" y="28157"/>
                    <a:pt x="28157" y="0"/>
                    <a:pt x="62890" y="0"/>
                  </a:cubicBezTo>
                  <a:close/>
                </a:path>
              </a:pathLst>
            </a:custGeom>
            <a:blipFill>
              <a:blip r:embed="rId3"/>
              <a:stretch>
                <a:fillRect t="-834" b="-24008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07481" y="3836458"/>
            <a:ext cx="2831376" cy="2801357"/>
            <a:chOff x="0" y="0"/>
            <a:chExt cx="821510" cy="81280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21510" cy="812800"/>
            </a:xfrm>
            <a:custGeom>
              <a:avLst/>
              <a:gdLst/>
              <a:ahLst/>
              <a:cxnLst/>
              <a:rect l="l" t="t" r="r" b="b"/>
              <a:pathLst>
                <a:path w="821510" h="812800">
                  <a:moveTo>
                    <a:pt x="62890" y="0"/>
                  </a:moveTo>
                  <a:lnTo>
                    <a:pt x="758620" y="0"/>
                  </a:lnTo>
                  <a:cubicBezTo>
                    <a:pt x="793353" y="0"/>
                    <a:pt x="821510" y="28157"/>
                    <a:pt x="821510" y="62890"/>
                  </a:cubicBezTo>
                  <a:lnTo>
                    <a:pt x="821510" y="749910"/>
                  </a:lnTo>
                  <a:cubicBezTo>
                    <a:pt x="821510" y="784643"/>
                    <a:pt x="793353" y="812800"/>
                    <a:pt x="758620" y="812800"/>
                  </a:cubicBezTo>
                  <a:lnTo>
                    <a:pt x="62890" y="812800"/>
                  </a:lnTo>
                  <a:cubicBezTo>
                    <a:pt x="28157" y="812800"/>
                    <a:pt x="0" y="784643"/>
                    <a:pt x="0" y="749910"/>
                  </a:cubicBezTo>
                  <a:lnTo>
                    <a:pt x="0" y="62890"/>
                  </a:lnTo>
                  <a:cubicBezTo>
                    <a:pt x="0" y="28157"/>
                    <a:pt x="28157" y="0"/>
                    <a:pt x="6289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E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23F174F-4CBB-57D1-31CA-9E1B787437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  <p:pic>
        <p:nvPicPr>
          <p:cNvPr id="1036" name="Picture 12" descr="German flag">
            <a:extLst>
              <a:ext uri="{FF2B5EF4-FFF2-40B4-BE49-F238E27FC236}">
                <a16:creationId xmlns:a16="http://schemas.microsoft.com/office/drawing/2014/main" id="{FB3C5D9B-B655-A69D-36CA-D7A805627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15" y="3425361"/>
            <a:ext cx="1218730" cy="81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lag of Romania">
            <a:extLst>
              <a:ext uri="{FF2B5EF4-FFF2-40B4-BE49-F238E27FC236}">
                <a16:creationId xmlns:a16="http://schemas.microsoft.com/office/drawing/2014/main" id="{AF098CA8-FC27-E1B4-5A48-3B085674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191" y="3425361"/>
            <a:ext cx="1218811" cy="8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679340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43576" y="795291"/>
            <a:ext cx="4452938" cy="72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Who are we?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57400" y="6939122"/>
            <a:ext cx="2831376" cy="17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w"/>
                <a:ea typeface="Now"/>
                <a:cs typeface="Now"/>
                <a:sym typeface="Now"/>
              </a:rPr>
              <a:t>Dan </a:t>
            </a:r>
            <a:r>
              <a:rPr kumimoji="0" lang="en-US" sz="2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w"/>
                <a:ea typeface="Now"/>
                <a:cs typeface="Now"/>
                <a:sym typeface="Now"/>
              </a:rPr>
              <a:t>Jørgensen</a:t>
            </a:r>
            <a:endParaRPr lang="en-US" sz="2499" b="1" dirty="0">
              <a:solidFill>
                <a:srgbClr val="004AAD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Commissioner for Energy and Housing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10521" y="2337863"/>
            <a:ext cx="6891239" cy="638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5"/>
              </a:lnSpc>
              <a:spcBef>
                <a:spcPct val="0"/>
              </a:spcBef>
            </a:pPr>
            <a:r>
              <a:rPr lang="en-US" sz="4118" b="1" dirty="0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  <a:t>The European Commission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39400" y="2440805"/>
            <a:ext cx="4245568" cy="395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98"/>
              </a:lnSpc>
              <a:spcBef>
                <a:spcPct val="0"/>
              </a:spcBef>
            </a:pPr>
            <a:r>
              <a:rPr lang="en-US" sz="2518" b="1" dirty="0">
                <a:solidFill>
                  <a:srgbClr val="F9BD01"/>
                </a:solidFill>
                <a:latin typeface="Now Bold"/>
                <a:ea typeface="Now Bold"/>
                <a:cs typeface="Now Bold"/>
                <a:sym typeface="Now Bold"/>
              </a:rPr>
              <a:t>46 Directorates-General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057400" y="3810973"/>
            <a:ext cx="2831376" cy="2801357"/>
            <a:chOff x="0" y="0"/>
            <a:chExt cx="821510" cy="8128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1510" cy="812800"/>
            </a:xfrm>
            <a:custGeom>
              <a:avLst/>
              <a:gdLst/>
              <a:ahLst/>
              <a:cxnLst/>
              <a:rect l="l" t="t" r="r" b="b"/>
              <a:pathLst>
                <a:path w="821510" h="812800">
                  <a:moveTo>
                    <a:pt x="62890" y="0"/>
                  </a:moveTo>
                  <a:lnTo>
                    <a:pt x="758620" y="0"/>
                  </a:lnTo>
                  <a:cubicBezTo>
                    <a:pt x="793353" y="0"/>
                    <a:pt x="821510" y="28157"/>
                    <a:pt x="821510" y="62890"/>
                  </a:cubicBezTo>
                  <a:lnTo>
                    <a:pt x="821510" y="749910"/>
                  </a:lnTo>
                  <a:cubicBezTo>
                    <a:pt x="821510" y="784643"/>
                    <a:pt x="793353" y="812800"/>
                    <a:pt x="758620" y="812800"/>
                  </a:cubicBezTo>
                  <a:lnTo>
                    <a:pt x="62890" y="812800"/>
                  </a:lnTo>
                  <a:cubicBezTo>
                    <a:pt x="28157" y="812800"/>
                    <a:pt x="0" y="784643"/>
                    <a:pt x="0" y="749910"/>
                  </a:cubicBezTo>
                  <a:lnTo>
                    <a:pt x="0" y="62890"/>
                  </a:lnTo>
                  <a:cubicBezTo>
                    <a:pt x="0" y="28157"/>
                    <a:pt x="28157" y="0"/>
                    <a:pt x="6289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584101" y="3810973"/>
            <a:ext cx="2831376" cy="2801357"/>
            <a:chOff x="0" y="0"/>
            <a:chExt cx="821510" cy="81280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1510" cy="812800"/>
            </a:xfrm>
            <a:custGeom>
              <a:avLst/>
              <a:gdLst/>
              <a:ahLst/>
              <a:cxnLst/>
              <a:rect l="l" t="t" r="r" b="b"/>
              <a:pathLst>
                <a:path w="821510" h="812800">
                  <a:moveTo>
                    <a:pt x="62890" y="0"/>
                  </a:moveTo>
                  <a:lnTo>
                    <a:pt x="758620" y="0"/>
                  </a:lnTo>
                  <a:cubicBezTo>
                    <a:pt x="793353" y="0"/>
                    <a:pt x="821510" y="28157"/>
                    <a:pt x="821510" y="62890"/>
                  </a:cubicBezTo>
                  <a:lnTo>
                    <a:pt x="821510" y="749910"/>
                  </a:lnTo>
                  <a:cubicBezTo>
                    <a:pt x="821510" y="784643"/>
                    <a:pt x="793353" y="812800"/>
                    <a:pt x="758620" y="812800"/>
                  </a:cubicBezTo>
                  <a:lnTo>
                    <a:pt x="62890" y="812800"/>
                  </a:lnTo>
                  <a:cubicBezTo>
                    <a:pt x="28157" y="812800"/>
                    <a:pt x="0" y="784643"/>
                    <a:pt x="0" y="749910"/>
                  </a:cubicBezTo>
                  <a:lnTo>
                    <a:pt x="0" y="62890"/>
                  </a:lnTo>
                  <a:cubicBezTo>
                    <a:pt x="0" y="28157"/>
                    <a:pt x="28157" y="0"/>
                    <a:pt x="6289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584101" y="6939122"/>
            <a:ext cx="4245568" cy="174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w"/>
                <a:ea typeface="Now"/>
                <a:cs typeface="Now"/>
                <a:sym typeface="Now"/>
              </a:rPr>
              <a:t>Hadja</a:t>
            </a:r>
            <a:r>
              <a:rPr kumimoji="0" lang="en-US" sz="2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w"/>
                <a:ea typeface="Now"/>
                <a:cs typeface="Now"/>
                <a:sym typeface="Now"/>
              </a:rPr>
              <a:t> </a:t>
            </a:r>
            <a:r>
              <a:rPr kumimoji="0" lang="en-US" sz="2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w"/>
                <a:ea typeface="Now"/>
                <a:cs typeface="Now"/>
                <a:sym typeface="Now"/>
              </a:rPr>
              <a:t>Lahbib</a:t>
            </a:r>
            <a:endParaRPr lang="en-US" sz="2499" b="1" dirty="0">
              <a:solidFill>
                <a:srgbClr val="004AAD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Commissioner for Equality, Preparedness and Crisis Management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F174F-4CBB-57D1-31CA-9E1B787437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  <p:pic>
        <p:nvPicPr>
          <p:cNvPr id="1040" name="Picture 16" descr="Denmark flag">
            <a:extLst>
              <a:ext uri="{FF2B5EF4-FFF2-40B4-BE49-F238E27FC236}">
                <a16:creationId xmlns:a16="http://schemas.microsoft.com/office/drawing/2014/main" id="{06FA6C34-00C3-5D56-5138-33974E770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994" y="3399822"/>
            <a:ext cx="1218811" cy="8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elgian flag">
            <a:extLst>
              <a:ext uri="{FF2B5EF4-FFF2-40B4-BE49-F238E27FC236}">
                <a16:creationId xmlns:a16="http://schemas.microsoft.com/office/drawing/2014/main" id="{7443A948-ABE2-9F17-B46D-A4E6FBB9C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95" y="3399822"/>
            <a:ext cx="1218811" cy="8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E0782F10-669F-FFD1-CA62-A7A2639F46C5}"/>
              </a:ext>
            </a:extLst>
          </p:cNvPr>
          <p:cNvSpPr txBox="1"/>
          <p:nvPr/>
        </p:nvSpPr>
        <p:spPr>
          <a:xfrm>
            <a:off x="9653450" y="6939122"/>
            <a:ext cx="2831376" cy="17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w"/>
                <a:ea typeface="Now"/>
                <a:cs typeface="Now"/>
                <a:sym typeface="Now"/>
              </a:rPr>
              <a:t>Dubravka </a:t>
            </a:r>
            <a:r>
              <a:rPr kumimoji="0" lang="en-US" sz="2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w"/>
                <a:ea typeface="Now"/>
                <a:cs typeface="Now"/>
                <a:sym typeface="Now"/>
              </a:rPr>
              <a:t>Šuica</a:t>
            </a:r>
            <a:endParaRPr lang="en-US" sz="2499" b="1" dirty="0">
              <a:solidFill>
                <a:srgbClr val="004AAD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Commissioner for the Mediterranean</a:t>
            </a:r>
          </a:p>
        </p:txBody>
      </p:sp>
      <p:grpSp>
        <p:nvGrpSpPr>
          <p:cNvPr id="19" name="Group 10">
            <a:extLst>
              <a:ext uri="{FF2B5EF4-FFF2-40B4-BE49-F238E27FC236}">
                <a16:creationId xmlns:a16="http://schemas.microsoft.com/office/drawing/2014/main" id="{A04BA58E-CFE1-592F-888F-288F09D304B8}"/>
              </a:ext>
            </a:extLst>
          </p:cNvPr>
          <p:cNvGrpSpPr/>
          <p:nvPr/>
        </p:nvGrpSpPr>
        <p:grpSpPr>
          <a:xfrm>
            <a:off x="9653450" y="3810973"/>
            <a:ext cx="2831376" cy="2801357"/>
            <a:chOff x="0" y="0"/>
            <a:chExt cx="821510" cy="812800"/>
          </a:xfr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C3D9EA1-3D25-F6EF-80CF-EAD1350F8E69}"/>
                </a:ext>
              </a:extLst>
            </p:cNvPr>
            <p:cNvSpPr/>
            <p:nvPr/>
          </p:nvSpPr>
          <p:spPr>
            <a:xfrm>
              <a:off x="0" y="0"/>
              <a:ext cx="821510" cy="812800"/>
            </a:xfrm>
            <a:custGeom>
              <a:avLst/>
              <a:gdLst/>
              <a:ahLst/>
              <a:cxnLst/>
              <a:rect l="l" t="t" r="r" b="b"/>
              <a:pathLst>
                <a:path w="821510" h="812800">
                  <a:moveTo>
                    <a:pt x="62890" y="0"/>
                  </a:moveTo>
                  <a:lnTo>
                    <a:pt x="758620" y="0"/>
                  </a:lnTo>
                  <a:cubicBezTo>
                    <a:pt x="793353" y="0"/>
                    <a:pt x="821510" y="28157"/>
                    <a:pt x="821510" y="62890"/>
                  </a:cubicBezTo>
                  <a:lnTo>
                    <a:pt x="821510" y="749910"/>
                  </a:lnTo>
                  <a:cubicBezTo>
                    <a:pt x="821510" y="784643"/>
                    <a:pt x="793353" y="812800"/>
                    <a:pt x="758620" y="812800"/>
                  </a:cubicBezTo>
                  <a:lnTo>
                    <a:pt x="62890" y="812800"/>
                  </a:lnTo>
                  <a:cubicBezTo>
                    <a:pt x="28157" y="812800"/>
                    <a:pt x="0" y="784643"/>
                    <a:pt x="0" y="749910"/>
                  </a:cubicBezTo>
                  <a:lnTo>
                    <a:pt x="0" y="62890"/>
                  </a:lnTo>
                  <a:cubicBezTo>
                    <a:pt x="0" y="28157"/>
                    <a:pt x="28157" y="0"/>
                    <a:pt x="6289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FA2DDCA1-4034-D977-1FE6-64E95370B158}"/>
              </a:ext>
            </a:extLst>
          </p:cNvPr>
          <p:cNvGrpSpPr/>
          <p:nvPr/>
        </p:nvGrpSpPr>
        <p:grpSpPr>
          <a:xfrm>
            <a:off x="13180151" y="3810973"/>
            <a:ext cx="2831376" cy="2801357"/>
            <a:chOff x="0" y="0"/>
            <a:chExt cx="821510" cy="812800"/>
          </a:xfr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BE8ED501-F454-7B73-E768-1E9D9D0C70E4}"/>
                </a:ext>
              </a:extLst>
            </p:cNvPr>
            <p:cNvSpPr/>
            <p:nvPr/>
          </p:nvSpPr>
          <p:spPr>
            <a:xfrm>
              <a:off x="0" y="0"/>
              <a:ext cx="821510" cy="812800"/>
            </a:xfrm>
            <a:custGeom>
              <a:avLst/>
              <a:gdLst/>
              <a:ahLst/>
              <a:cxnLst/>
              <a:rect l="l" t="t" r="r" b="b"/>
              <a:pathLst>
                <a:path w="821510" h="812800">
                  <a:moveTo>
                    <a:pt x="62890" y="0"/>
                  </a:moveTo>
                  <a:lnTo>
                    <a:pt x="758620" y="0"/>
                  </a:lnTo>
                  <a:cubicBezTo>
                    <a:pt x="793353" y="0"/>
                    <a:pt x="821510" y="28157"/>
                    <a:pt x="821510" y="62890"/>
                  </a:cubicBezTo>
                  <a:lnTo>
                    <a:pt x="821510" y="749910"/>
                  </a:lnTo>
                  <a:cubicBezTo>
                    <a:pt x="821510" y="784643"/>
                    <a:pt x="793353" y="812800"/>
                    <a:pt x="758620" y="812800"/>
                  </a:cubicBezTo>
                  <a:lnTo>
                    <a:pt x="62890" y="812800"/>
                  </a:lnTo>
                  <a:cubicBezTo>
                    <a:pt x="28157" y="812800"/>
                    <a:pt x="0" y="784643"/>
                    <a:pt x="0" y="749910"/>
                  </a:cubicBezTo>
                  <a:lnTo>
                    <a:pt x="0" y="62890"/>
                  </a:lnTo>
                  <a:cubicBezTo>
                    <a:pt x="0" y="28157"/>
                    <a:pt x="28157" y="0"/>
                    <a:pt x="6289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id="{3493E57A-F695-C458-E2DA-862D6719C40B}"/>
              </a:ext>
            </a:extLst>
          </p:cNvPr>
          <p:cNvSpPr txBox="1"/>
          <p:nvPr/>
        </p:nvSpPr>
        <p:spPr>
          <a:xfrm>
            <a:off x="13180151" y="6939122"/>
            <a:ext cx="4245568" cy="2189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w"/>
                <a:ea typeface="Now"/>
                <a:cs typeface="Now"/>
                <a:sym typeface="Now"/>
              </a:rPr>
              <a:t>Glenn Micallef</a:t>
            </a:r>
            <a:endParaRPr lang="en-US" sz="2499" b="1" dirty="0">
              <a:solidFill>
                <a:srgbClr val="004AAD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Commissioner for Intergenerational Fairness, Youth, Culture and Sport</a:t>
            </a:r>
          </a:p>
        </p:txBody>
      </p:sp>
      <p:pic>
        <p:nvPicPr>
          <p:cNvPr id="1026" name="Picture 2" descr="Croatian flag">
            <a:extLst>
              <a:ext uri="{FF2B5EF4-FFF2-40B4-BE49-F238E27FC236}">
                <a16:creationId xmlns:a16="http://schemas.microsoft.com/office/drawing/2014/main" id="{EC5E36F9-AD15-AB9F-AE29-1F49AC319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044" y="3399822"/>
            <a:ext cx="1218811" cy="8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ltese flag">
            <a:extLst>
              <a:ext uri="{FF2B5EF4-FFF2-40B4-BE49-F238E27FC236}">
                <a16:creationId xmlns:a16="http://schemas.microsoft.com/office/drawing/2014/main" id="{EBF7A857-C7C6-6845-C30A-DABDCBB26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424" y="3399822"/>
            <a:ext cx="1218811" cy="8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762782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81100" y="1988226"/>
            <a:ext cx="1542668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b="1" u="none" strike="noStrike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  <a:t>Directorate-General for Employment, Social Affairs and Inclusion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81100" y="8265920"/>
            <a:ext cx="1014983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  <a:spcBef>
                <a:spcPct val="0"/>
              </a:spcBef>
            </a:pPr>
            <a:r>
              <a:rPr lang="en-US" sz="3000" b="1" u="none" strike="noStrike" dirty="0">
                <a:solidFill>
                  <a:srgbClr val="FEBD01"/>
                </a:solidFill>
                <a:latin typeface="Now Bold"/>
                <a:ea typeface="Now Bold"/>
                <a:cs typeface="Now Bold"/>
                <a:sym typeface="Now Bold"/>
              </a:rPr>
              <a:t>Staff: 900 located in Brussels and Luxembourg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3487400" y="4229100"/>
            <a:ext cx="4026316" cy="3983628"/>
            <a:chOff x="0" y="0"/>
            <a:chExt cx="82151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1510" cy="812800"/>
            </a:xfrm>
            <a:custGeom>
              <a:avLst/>
              <a:gdLst/>
              <a:ahLst/>
              <a:cxnLst/>
              <a:rect l="l" t="t" r="r" b="b"/>
              <a:pathLst>
                <a:path w="821510" h="812800">
                  <a:moveTo>
                    <a:pt x="44225" y="0"/>
                  </a:moveTo>
                  <a:lnTo>
                    <a:pt x="777285" y="0"/>
                  </a:lnTo>
                  <a:cubicBezTo>
                    <a:pt x="801710" y="0"/>
                    <a:pt x="821510" y="19800"/>
                    <a:pt x="821510" y="44225"/>
                  </a:cubicBezTo>
                  <a:lnTo>
                    <a:pt x="821510" y="768575"/>
                  </a:lnTo>
                  <a:cubicBezTo>
                    <a:pt x="821510" y="780304"/>
                    <a:pt x="816851" y="791553"/>
                    <a:pt x="808557" y="799847"/>
                  </a:cubicBezTo>
                  <a:cubicBezTo>
                    <a:pt x="800263" y="808141"/>
                    <a:pt x="789014" y="812800"/>
                    <a:pt x="777285" y="812800"/>
                  </a:cubicBezTo>
                  <a:lnTo>
                    <a:pt x="44225" y="812800"/>
                  </a:lnTo>
                  <a:cubicBezTo>
                    <a:pt x="19800" y="812800"/>
                    <a:pt x="0" y="793000"/>
                    <a:pt x="0" y="768575"/>
                  </a:cubicBezTo>
                  <a:lnTo>
                    <a:pt x="0" y="44225"/>
                  </a:lnTo>
                  <a:cubicBezTo>
                    <a:pt x="0" y="19800"/>
                    <a:pt x="19800" y="0"/>
                    <a:pt x="44225" y="0"/>
                  </a:cubicBezTo>
                  <a:close/>
                </a:path>
              </a:pathLst>
            </a:custGeom>
            <a:blipFill>
              <a:blip r:embed="rId3"/>
              <a:stretch>
                <a:fillRect t="-25941" b="-25941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46766" y="3137549"/>
            <a:ext cx="3403000" cy="3366920"/>
            <a:chOff x="0" y="0"/>
            <a:chExt cx="82151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1510" cy="812800"/>
            </a:xfrm>
            <a:custGeom>
              <a:avLst/>
              <a:gdLst/>
              <a:ahLst/>
              <a:cxnLst/>
              <a:rect l="l" t="t" r="r" b="b"/>
              <a:pathLst>
                <a:path w="821510" h="812800">
                  <a:moveTo>
                    <a:pt x="52326" y="0"/>
                  </a:moveTo>
                  <a:lnTo>
                    <a:pt x="769184" y="0"/>
                  </a:lnTo>
                  <a:cubicBezTo>
                    <a:pt x="798083" y="0"/>
                    <a:pt x="821510" y="23427"/>
                    <a:pt x="821510" y="52326"/>
                  </a:cubicBezTo>
                  <a:lnTo>
                    <a:pt x="821510" y="760474"/>
                  </a:lnTo>
                  <a:cubicBezTo>
                    <a:pt x="821510" y="774352"/>
                    <a:pt x="815997" y="787661"/>
                    <a:pt x="806184" y="797474"/>
                  </a:cubicBezTo>
                  <a:cubicBezTo>
                    <a:pt x="796371" y="807287"/>
                    <a:pt x="783062" y="812800"/>
                    <a:pt x="769184" y="812800"/>
                  </a:cubicBezTo>
                  <a:lnTo>
                    <a:pt x="52326" y="812800"/>
                  </a:lnTo>
                  <a:cubicBezTo>
                    <a:pt x="38448" y="812800"/>
                    <a:pt x="25139" y="807287"/>
                    <a:pt x="15326" y="797474"/>
                  </a:cubicBezTo>
                  <a:cubicBezTo>
                    <a:pt x="5513" y="787661"/>
                    <a:pt x="0" y="774352"/>
                    <a:pt x="0" y="760474"/>
                  </a:cubicBezTo>
                  <a:lnTo>
                    <a:pt x="0" y="52326"/>
                  </a:lnTo>
                  <a:cubicBezTo>
                    <a:pt x="0" y="38448"/>
                    <a:pt x="5513" y="25139"/>
                    <a:pt x="15326" y="15326"/>
                  </a:cubicBezTo>
                  <a:cubicBezTo>
                    <a:pt x="25139" y="5513"/>
                    <a:pt x="38448" y="0"/>
                    <a:pt x="52326" y="0"/>
                  </a:cubicBezTo>
                  <a:close/>
                </a:path>
              </a:pathLst>
            </a:custGeom>
            <a:blipFill>
              <a:blip r:embed="rId4"/>
              <a:stretch>
                <a:fillRect t="-367" b="-36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873286" y="6602831"/>
            <a:ext cx="2749961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Director-General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Mario Nava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565060" y="3750635"/>
            <a:ext cx="1700113" cy="303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0"/>
              </a:lnSpc>
              <a:spcBef>
                <a:spcPct val="0"/>
              </a:spcBef>
            </a:pPr>
            <a:r>
              <a:rPr lang="en-US" sz="1918" dirty="0">
                <a:solidFill>
                  <a:srgbClr val="828F99"/>
                </a:solidFill>
                <a:latin typeface="Now"/>
                <a:ea typeface="Now"/>
                <a:cs typeface="Now"/>
                <a:sym typeface="Now"/>
              </a:rPr>
              <a:t>Brussels office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81100" y="2956318"/>
            <a:ext cx="7713340" cy="975635"/>
            <a:chOff x="0" y="0"/>
            <a:chExt cx="10284453" cy="130084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0284453" cy="1300847"/>
              <a:chOff x="0" y="0"/>
              <a:chExt cx="2825043" cy="35733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825043" cy="357331"/>
              </a:xfrm>
              <a:custGeom>
                <a:avLst/>
                <a:gdLst/>
                <a:ahLst/>
                <a:cxnLst/>
                <a:rect l="l" t="t" r="r" b="b"/>
                <a:pathLst>
                  <a:path w="2825043" h="357331">
                    <a:moveTo>
                      <a:pt x="13485" y="0"/>
                    </a:moveTo>
                    <a:lnTo>
                      <a:pt x="2811558" y="0"/>
                    </a:lnTo>
                    <a:cubicBezTo>
                      <a:pt x="2815135" y="0"/>
                      <a:pt x="2818565" y="1421"/>
                      <a:pt x="2821094" y="3950"/>
                    </a:cubicBezTo>
                    <a:cubicBezTo>
                      <a:pt x="2823623" y="6479"/>
                      <a:pt x="2825043" y="9909"/>
                      <a:pt x="2825043" y="13485"/>
                    </a:cubicBezTo>
                    <a:lnTo>
                      <a:pt x="2825043" y="343846"/>
                    </a:lnTo>
                    <a:cubicBezTo>
                      <a:pt x="2825043" y="347422"/>
                      <a:pt x="2823623" y="350852"/>
                      <a:pt x="2821094" y="353381"/>
                    </a:cubicBezTo>
                    <a:cubicBezTo>
                      <a:pt x="2818565" y="355910"/>
                      <a:pt x="2815135" y="357331"/>
                      <a:pt x="2811558" y="357331"/>
                    </a:cubicBezTo>
                    <a:lnTo>
                      <a:pt x="13485" y="357331"/>
                    </a:lnTo>
                    <a:cubicBezTo>
                      <a:pt x="9909" y="357331"/>
                      <a:pt x="6479" y="355910"/>
                      <a:pt x="3950" y="353381"/>
                    </a:cubicBezTo>
                    <a:cubicBezTo>
                      <a:pt x="1421" y="350852"/>
                      <a:pt x="0" y="347422"/>
                      <a:pt x="0" y="343846"/>
                    </a:cubicBezTo>
                    <a:lnTo>
                      <a:pt x="0" y="13485"/>
                    </a:lnTo>
                    <a:cubicBezTo>
                      <a:pt x="0" y="9909"/>
                      <a:pt x="1421" y="6479"/>
                      <a:pt x="3950" y="3950"/>
                    </a:cubicBezTo>
                    <a:cubicBezTo>
                      <a:pt x="6479" y="1421"/>
                      <a:pt x="9909" y="0"/>
                      <a:pt x="13485" y="0"/>
                    </a:cubicBezTo>
                    <a:close/>
                  </a:path>
                </a:pathLst>
              </a:custGeom>
              <a:solidFill>
                <a:srgbClr val="EDF0F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825043" cy="395431"/>
              </a:xfrm>
              <a:prstGeom prst="rect">
                <a:avLst/>
              </a:prstGeom>
            </p:spPr>
            <p:txBody>
              <a:bodyPr lIns="47209" tIns="47209" rIns="47209" bIns="4720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9076" y="285827"/>
              <a:ext cx="9326301" cy="850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6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European Foundation for the Improvement </a:t>
              </a:r>
              <a:br>
                <a:rPr lang="en-US" sz="2000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</a:br>
              <a:r>
                <a:rPr lang="en-US" sz="2000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of Living and Working Conditions </a:t>
              </a:r>
              <a:r>
                <a:rPr lang="en-US" sz="2000" b="1" dirty="0">
                  <a:solidFill>
                    <a:srgbClr val="024494"/>
                  </a:solidFill>
                  <a:latin typeface="Now Bold"/>
                  <a:ea typeface="Now Bold"/>
                  <a:cs typeface="Now Bold"/>
                  <a:sym typeface="Now Bold"/>
                </a:rPr>
                <a:t>(</a:t>
              </a:r>
              <a:r>
                <a:rPr lang="en-US" sz="2000" b="1" dirty="0" err="1">
                  <a:solidFill>
                    <a:srgbClr val="024494"/>
                  </a:solidFill>
                  <a:latin typeface="Now Bold"/>
                  <a:ea typeface="Now Bold"/>
                  <a:cs typeface="Now Bold"/>
                  <a:sym typeface="Now Bold"/>
                </a:rPr>
                <a:t>Eurofound</a:t>
              </a:r>
              <a:r>
                <a:rPr lang="en-US" sz="2000" b="1" dirty="0">
                  <a:solidFill>
                    <a:srgbClr val="024494"/>
                  </a:solidFill>
                  <a:latin typeface="Now Bold"/>
                  <a:ea typeface="Now Bold"/>
                  <a:cs typeface="Now Bold"/>
                  <a:sym typeface="Now Bold"/>
                </a:rPr>
                <a:t>)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81100" y="4090220"/>
            <a:ext cx="7713340" cy="975635"/>
            <a:chOff x="0" y="0"/>
            <a:chExt cx="10284453" cy="130084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0284453" cy="1300847"/>
              <a:chOff x="0" y="0"/>
              <a:chExt cx="2825043" cy="35733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25043" cy="357331"/>
              </a:xfrm>
              <a:custGeom>
                <a:avLst/>
                <a:gdLst/>
                <a:ahLst/>
                <a:cxnLst/>
                <a:rect l="l" t="t" r="r" b="b"/>
                <a:pathLst>
                  <a:path w="2825043" h="357331">
                    <a:moveTo>
                      <a:pt x="13485" y="0"/>
                    </a:moveTo>
                    <a:lnTo>
                      <a:pt x="2811558" y="0"/>
                    </a:lnTo>
                    <a:cubicBezTo>
                      <a:pt x="2815135" y="0"/>
                      <a:pt x="2818565" y="1421"/>
                      <a:pt x="2821094" y="3950"/>
                    </a:cubicBezTo>
                    <a:cubicBezTo>
                      <a:pt x="2823623" y="6479"/>
                      <a:pt x="2825043" y="9909"/>
                      <a:pt x="2825043" y="13485"/>
                    </a:cubicBezTo>
                    <a:lnTo>
                      <a:pt x="2825043" y="343846"/>
                    </a:lnTo>
                    <a:cubicBezTo>
                      <a:pt x="2825043" y="347422"/>
                      <a:pt x="2823623" y="350852"/>
                      <a:pt x="2821094" y="353381"/>
                    </a:cubicBezTo>
                    <a:cubicBezTo>
                      <a:pt x="2818565" y="355910"/>
                      <a:pt x="2815135" y="357331"/>
                      <a:pt x="2811558" y="357331"/>
                    </a:cubicBezTo>
                    <a:lnTo>
                      <a:pt x="13485" y="357331"/>
                    </a:lnTo>
                    <a:cubicBezTo>
                      <a:pt x="9909" y="357331"/>
                      <a:pt x="6479" y="355910"/>
                      <a:pt x="3950" y="353381"/>
                    </a:cubicBezTo>
                    <a:cubicBezTo>
                      <a:pt x="1421" y="350852"/>
                      <a:pt x="0" y="347422"/>
                      <a:pt x="0" y="343846"/>
                    </a:cubicBezTo>
                    <a:lnTo>
                      <a:pt x="0" y="13485"/>
                    </a:lnTo>
                    <a:cubicBezTo>
                      <a:pt x="0" y="9909"/>
                      <a:pt x="1421" y="6479"/>
                      <a:pt x="3950" y="3950"/>
                    </a:cubicBezTo>
                    <a:cubicBezTo>
                      <a:pt x="6479" y="1421"/>
                      <a:pt x="9909" y="0"/>
                      <a:pt x="13485" y="0"/>
                    </a:cubicBezTo>
                    <a:close/>
                  </a:path>
                </a:pathLst>
              </a:custGeom>
              <a:solidFill>
                <a:srgbClr val="EDF0F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25043" cy="395431"/>
              </a:xfrm>
              <a:prstGeom prst="rect">
                <a:avLst/>
              </a:prstGeom>
            </p:spPr>
            <p:txBody>
              <a:bodyPr lIns="47209" tIns="47209" rIns="47209" bIns="4720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79076" y="285827"/>
              <a:ext cx="9326301" cy="850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6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European Centre for the Development </a:t>
              </a:r>
              <a:br>
                <a:rPr lang="en-US" sz="2000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</a:br>
              <a:r>
                <a:rPr lang="en-US" sz="2000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of Vocational Training </a:t>
              </a:r>
              <a:r>
                <a:rPr lang="en-US" sz="2000" b="1" dirty="0">
                  <a:solidFill>
                    <a:srgbClr val="024494"/>
                  </a:solidFill>
                  <a:latin typeface="Now Bold"/>
                  <a:ea typeface="Now Bold"/>
                  <a:cs typeface="Now Bold"/>
                  <a:sym typeface="Now Bold"/>
                </a:rPr>
                <a:t>(CEDEFOP)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81100" y="5227780"/>
            <a:ext cx="7713340" cy="975635"/>
            <a:chOff x="0" y="0"/>
            <a:chExt cx="10284453" cy="1300847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0284453" cy="1300847"/>
              <a:chOff x="0" y="0"/>
              <a:chExt cx="2825043" cy="35733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825043" cy="357331"/>
              </a:xfrm>
              <a:custGeom>
                <a:avLst/>
                <a:gdLst/>
                <a:ahLst/>
                <a:cxnLst/>
                <a:rect l="l" t="t" r="r" b="b"/>
                <a:pathLst>
                  <a:path w="2825043" h="357331">
                    <a:moveTo>
                      <a:pt x="13485" y="0"/>
                    </a:moveTo>
                    <a:lnTo>
                      <a:pt x="2811558" y="0"/>
                    </a:lnTo>
                    <a:cubicBezTo>
                      <a:pt x="2815135" y="0"/>
                      <a:pt x="2818565" y="1421"/>
                      <a:pt x="2821094" y="3950"/>
                    </a:cubicBezTo>
                    <a:cubicBezTo>
                      <a:pt x="2823623" y="6479"/>
                      <a:pt x="2825043" y="9909"/>
                      <a:pt x="2825043" y="13485"/>
                    </a:cubicBezTo>
                    <a:lnTo>
                      <a:pt x="2825043" y="343846"/>
                    </a:lnTo>
                    <a:cubicBezTo>
                      <a:pt x="2825043" y="347422"/>
                      <a:pt x="2823623" y="350852"/>
                      <a:pt x="2821094" y="353381"/>
                    </a:cubicBezTo>
                    <a:cubicBezTo>
                      <a:pt x="2818565" y="355910"/>
                      <a:pt x="2815135" y="357331"/>
                      <a:pt x="2811558" y="357331"/>
                    </a:cubicBezTo>
                    <a:lnTo>
                      <a:pt x="13485" y="357331"/>
                    </a:lnTo>
                    <a:cubicBezTo>
                      <a:pt x="9909" y="357331"/>
                      <a:pt x="6479" y="355910"/>
                      <a:pt x="3950" y="353381"/>
                    </a:cubicBezTo>
                    <a:cubicBezTo>
                      <a:pt x="1421" y="350852"/>
                      <a:pt x="0" y="347422"/>
                      <a:pt x="0" y="343846"/>
                    </a:cubicBezTo>
                    <a:lnTo>
                      <a:pt x="0" y="13485"/>
                    </a:lnTo>
                    <a:cubicBezTo>
                      <a:pt x="0" y="9909"/>
                      <a:pt x="1421" y="6479"/>
                      <a:pt x="3950" y="3950"/>
                    </a:cubicBezTo>
                    <a:cubicBezTo>
                      <a:pt x="6479" y="1421"/>
                      <a:pt x="9909" y="0"/>
                      <a:pt x="13485" y="0"/>
                    </a:cubicBezTo>
                    <a:close/>
                  </a:path>
                </a:pathLst>
              </a:custGeom>
              <a:solidFill>
                <a:srgbClr val="EDF0F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825043" cy="395431"/>
              </a:xfrm>
              <a:prstGeom prst="rect">
                <a:avLst/>
              </a:prstGeom>
            </p:spPr>
            <p:txBody>
              <a:bodyPr lIns="47209" tIns="47209" rIns="47209" bIns="4720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479076" y="453843"/>
              <a:ext cx="9426924" cy="4227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6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European Agency for Safety and Health at Work </a:t>
              </a:r>
              <a:r>
                <a:rPr lang="en-US" sz="2000" b="1" dirty="0">
                  <a:solidFill>
                    <a:srgbClr val="024494"/>
                  </a:solidFill>
                  <a:latin typeface="Now Bold"/>
                  <a:ea typeface="Now Bold"/>
                  <a:cs typeface="Now Bold"/>
                  <a:sym typeface="Now Bold"/>
                </a:rPr>
                <a:t>(OSHA)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81100" y="6324940"/>
            <a:ext cx="7713340" cy="670835"/>
            <a:chOff x="0" y="0"/>
            <a:chExt cx="10284453" cy="894447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0284453" cy="894447"/>
              <a:chOff x="0" y="0"/>
              <a:chExt cx="2825043" cy="24569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825043" cy="245696"/>
              </a:xfrm>
              <a:custGeom>
                <a:avLst/>
                <a:gdLst/>
                <a:ahLst/>
                <a:cxnLst/>
                <a:rect l="l" t="t" r="r" b="b"/>
                <a:pathLst>
                  <a:path w="2825043" h="245696">
                    <a:moveTo>
                      <a:pt x="13485" y="0"/>
                    </a:moveTo>
                    <a:lnTo>
                      <a:pt x="2811558" y="0"/>
                    </a:lnTo>
                    <a:cubicBezTo>
                      <a:pt x="2815135" y="0"/>
                      <a:pt x="2818565" y="1421"/>
                      <a:pt x="2821094" y="3950"/>
                    </a:cubicBezTo>
                    <a:cubicBezTo>
                      <a:pt x="2823623" y="6479"/>
                      <a:pt x="2825043" y="9909"/>
                      <a:pt x="2825043" y="13485"/>
                    </a:cubicBezTo>
                    <a:lnTo>
                      <a:pt x="2825043" y="232211"/>
                    </a:lnTo>
                    <a:cubicBezTo>
                      <a:pt x="2825043" y="235788"/>
                      <a:pt x="2823623" y="239218"/>
                      <a:pt x="2821094" y="241747"/>
                    </a:cubicBezTo>
                    <a:cubicBezTo>
                      <a:pt x="2818565" y="244276"/>
                      <a:pt x="2815135" y="245696"/>
                      <a:pt x="2811558" y="245696"/>
                    </a:cubicBezTo>
                    <a:lnTo>
                      <a:pt x="13485" y="245696"/>
                    </a:lnTo>
                    <a:cubicBezTo>
                      <a:pt x="9909" y="245696"/>
                      <a:pt x="6479" y="244276"/>
                      <a:pt x="3950" y="241747"/>
                    </a:cubicBezTo>
                    <a:cubicBezTo>
                      <a:pt x="1421" y="239218"/>
                      <a:pt x="0" y="235788"/>
                      <a:pt x="0" y="232211"/>
                    </a:cubicBezTo>
                    <a:lnTo>
                      <a:pt x="0" y="13485"/>
                    </a:lnTo>
                    <a:cubicBezTo>
                      <a:pt x="0" y="9909"/>
                      <a:pt x="1421" y="6479"/>
                      <a:pt x="3950" y="3950"/>
                    </a:cubicBezTo>
                    <a:cubicBezTo>
                      <a:pt x="6479" y="1421"/>
                      <a:pt x="9909" y="0"/>
                      <a:pt x="13485" y="0"/>
                    </a:cubicBezTo>
                    <a:close/>
                  </a:path>
                </a:pathLst>
              </a:custGeom>
              <a:solidFill>
                <a:srgbClr val="EDF0F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2825043" cy="283796"/>
              </a:xfrm>
              <a:prstGeom prst="rect">
                <a:avLst/>
              </a:prstGeom>
            </p:spPr>
            <p:txBody>
              <a:bodyPr lIns="47209" tIns="47209" rIns="47209" bIns="4720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479076" y="285827"/>
              <a:ext cx="9326301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6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European Training Foundation </a:t>
              </a:r>
              <a:r>
                <a:rPr lang="en-US" sz="2000" b="1">
                  <a:solidFill>
                    <a:srgbClr val="024494"/>
                  </a:solidFill>
                  <a:latin typeface="Now Bold"/>
                  <a:ea typeface="Now Bold"/>
                  <a:cs typeface="Now Bold"/>
                  <a:sym typeface="Now Bold"/>
                </a:rPr>
                <a:t>(ETF)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81100" y="7179051"/>
            <a:ext cx="7713340" cy="670835"/>
            <a:chOff x="0" y="0"/>
            <a:chExt cx="10284453" cy="894447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0284453" cy="894447"/>
              <a:chOff x="0" y="0"/>
              <a:chExt cx="2825043" cy="24569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825043" cy="245696"/>
              </a:xfrm>
              <a:custGeom>
                <a:avLst/>
                <a:gdLst/>
                <a:ahLst/>
                <a:cxnLst/>
                <a:rect l="l" t="t" r="r" b="b"/>
                <a:pathLst>
                  <a:path w="2825043" h="245696">
                    <a:moveTo>
                      <a:pt x="13485" y="0"/>
                    </a:moveTo>
                    <a:lnTo>
                      <a:pt x="2811558" y="0"/>
                    </a:lnTo>
                    <a:cubicBezTo>
                      <a:pt x="2815135" y="0"/>
                      <a:pt x="2818565" y="1421"/>
                      <a:pt x="2821094" y="3950"/>
                    </a:cubicBezTo>
                    <a:cubicBezTo>
                      <a:pt x="2823623" y="6479"/>
                      <a:pt x="2825043" y="9909"/>
                      <a:pt x="2825043" y="13485"/>
                    </a:cubicBezTo>
                    <a:lnTo>
                      <a:pt x="2825043" y="232211"/>
                    </a:lnTo>
                    <a:cubicBezTo>
                      <a:pt x="2825043" y="235788"/>
                      <a:pt x="2823623" y="239218"/>
                      <a:pt x="2821094" y="241747"/>
                    </a:cubicBezTo>
                    <a:cubicBezTo>
                      <a:pt x="2818565" y="244276"/>
                      <a:pt x="2815135" y="245696"/>
                      <a:pt x="2811558" y="245696"/>
                    </a:cubicBezTo>
                    <a:lnTo>
                      <a:pt x="13485" y="245696"/>
                    </a:lnTo>
                    <a:cubicBezTo>
                      <a:pt x="9909" y="245696"/>
                      <a:pt x="6479" y="244276"/>
                      <a:pt x="3950" y="241747"/>
                    </a:cubicBezTo>
                    <a:cubicBezTo>
                      <a:pt x="1421" y="239218"/>
                      <a:pt x="0" y="235788"/>
                      <a:pt x="0" y="232211"/>
                    </a:cubicBezTo>
                    <a:lnTo>
                      <a:pt x="0" y="13485"/>
                    </a:lnTo>
                    <a:cubicBezTo>
                      <a:pt x="0" y="9909"/>
                      <a:pt x="1421" y="6479"/>
                      <a:pt x="3950" y="3950"/>
                    </a:cubicBezTo>
                    <a:cubicBezTo>
                      <a:pt x="6479" y="1421"/>
                      <a:pt x="9909" y="0"/>
                      <a:pt x="13485" y="0"/>
                    </a:cubicBezTo>
                    <a:close/>
                  </a:path>
                </a:pathLst>
              </a:custGeom>
              <a:solidFill>
                <a:srgbClr val="EDF0F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2825043" cy="283796"/>
              </a:xfrm>
              <a:prstGeom prst="rect">
                <a:avLst/>
              </a:prstGeom>
            </p:spPr>
            <p:txBody>
              <a:bodyPr lIns="47209" tIns="47209" rIns="47209" bIns="4720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479076" y="285827"/>
              <a:ext cx="9326301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6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European Labour Authority </a:t>
              </a:r>
              <a:r>
                <a:rPr lang="en-US" sz="2000" b="1">
                  <a:solidFill>
                    <a:srgbClr val="024494"/>
                  </a:solidFill>
                  <a:latin typeface="Now Bold"/>
                  <a:ea typeface="Now Bold"/>
                  <a:cs typeface="Now Bold"/>
                  <a:sym typeface="Now Bold"/>
                </a:rPr>
                <a:t>(ELA)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181100" y="8885045"/>
            <a:ext cx="7174038" cy="40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8"/>
              </a:lnSpc>
            </a:pPr>
            <a:r>
              <a:rPr lang="en-US" sz="2334" b="1" dirty="0" err="1">
                <a:solidFill>
                  <a:srgbClr val="FE8B57"/>
                </a:solidFill>
                <a:latin typeface="Now Bold"/>
                <a:ea typeface="Now Bold"/>
                <a:cs typeface="Now Bold"/>
                <a:sym typeface="Now Bold"/>
              </a:rPr>
              <a:t>Labour</a:t>
            </a:r>
            <a:r>
              <a:rPr lang="en-US" sz="2334" b="1" dirty="0">
                <a:solidFill>
                  <a:srgbClr val="FE8B57"/>
                </a:solidFill>
                <a:latin typeface="Now Bold"/>
                <a:ea typeface="Now Bold"/>
                <a:cs typeface="Now Bold"/>
                <a:sym typeface="Now Bold"/>
              </a:rPr>
              <a:t> market of 246 million people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F0F4C81E-3E1F-EA15-FEE9-8CD54B9BA5BA}"/>
              </a:ext>
            </a:extLst>
          </p:cNvPr>
          <p:cNvSpPr txBox="1"/>
          <p:nvPr/>
        </p:nvSpPr>
        <p:spPr>
          <a:xfrm>
            <a:off x="1243576" y="795291"/>
            <a:ext cx="4452938" cy="72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4AAD"/>
                </a:solidFill>
                <a:latin typeface="Now Bold"/>
                <a:ea typeface="Now Bold"/>
                <a:cs typeface="Now Bold"/>
                <a:sym typeface="Now Bold"/>
              </a:rPr>
              <a:t>Who are we?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35C34D-6BD0-9A54-A531-CFBB999A0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9105900"/>
            <a:ext cx="2494544" cy="83151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2a1a36-15aa-4aa7-ac2f-2b6c645cc5e0" xsi:nil="true"/>
    <lcf76f155ced4ddcb4097134ff3c332f xmlns="7e60aea5-a6e3-4f93-8f8b-12f7b1a08f3d">
      <Terms xmlns="http://schemas.microsoft.com/office/infopath/2007/PartnerControls"/>
    </lcf76f155ced4ddcb4097134ff3c332f>
    <Contribution xmlns="7e60aea5-a6e3-4f93-8f8b-12f7b1a08f3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454060C0C5A94FB12E027BCBAC218B" ma:contentTypeVersion="18" ma:contentTypeDescription="Crée un document." ma:contentTypeScope="" ma:versionID="a70f1b4ec38bc84ec3c15f4563b2a861">
  <xsd:schema xmlns:xsd="http://www.w3.org/2001/XMLSchema" xmlns:xs="http://www.w3.org/2001/XMLSchema" xmlns:p="http://schemas.microsoft.com/office/2006/metadata/properties" xmlns:ns2="562a1a36-15aa-4aa7-ac2f-2b6c645cc5e0" xmlns:ns3="7e60aea5-a6e3-4f93-8f8b-12f7b1a08f3d" targetNamespace="http://schemas.microsoft.com/office/2006/metadata/properties" ma:root="true" ma:fieldsID="16688895780b12279f63adc5126f278a" ns2:_="" ns3:_="">
    <xsd:import namespace="562a1a36-15aa-4aa7-ac2f-2b6c645cc5e0"/>
    <xsd:import namespace="7e60aea5-a6e3-4f93-8f8b-12f7b1a08f3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Contribu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a1a36-15aa-4aa7-ac2f-2b6c645cc5e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0cb87bb0-2d34-48c2-8dff-38acc4287db5}" ma:internalName="TaxCatchAll" ma:showField="CatchAllData" ma:web="562a1a36-15aa-4aa7-ac2f-2b6c645cc5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60aea5-a6e3-4f93-8f8b-12f7b1a08f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ntribution" ma:index="14" nillable="true" ma:displayName="Contribution" ma:format="Dropdown" ma:internalName="Contribut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R2D&amp;TW"/>
                    <xsd:enumeration value="QFT"/>
                    <xsd:enumeration value="PWD"/>
                    <xsd:enumeration value="AI/AM"/>
                    <xsd:enumeration value="ALMP/SEMESTER"/>
                    <xsd:enumeration value="LTU"/>
                    <xsd:enumeration value="FOW"/>
                    <xsd:enumeration value="YOUTH"/>
                    <xsd:enumeration value="Choice 9"/>
                  </xsd:restriction>
                </xsd:simpleType>
              </xsd:element>
            </xsd:sequence>
          </xsd:extension>
        </xsd:complexContent>
      </xsd:complex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795CC2-6E95-4966-97CD-98290B5BDA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D56780-A8C1-45FF-9545-D3D5F0683340}">
  <ds:schemaRefs>
    <ds:schemaRef ds:uri="7e60aea5-a6e3-4f93-8f8b-12f7b1a08f3d"/>
    <ds:schemaRef ds:uri="http://purl.org/dc/dcmitype/"/>
    <ds:schemaRef ds:uri="562a1a36-15aa-4aa7-ac2f-2b6c645cc5e0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83A8BD1-9F29-4DDB-AEA0-2397583226E6}"/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1908</Words>
  <Application>Microsoft Office PowerPoint</Application>
  <PresentationFormat>Custom</PresentationFormat>
  <Paragraphs>347</Paragraphs>
  <Slides>34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Kollektif Bold</vt:lpstr>
      <vt:lpstr>Open Sans</vt:lpstr>
      <vt:lpstr>Canva Sans Italics</vt:lpstr>
      <vt:lpstr>Now Medium</vt:lpstr>
      <vt:lpstr>Now</vt:lpstr>
      <vt:lpstr>Kollektif</vt:lpstr>
      <vt:lpstr>Now Bold</vt:lpstr>
      <vt:lpstr>Aileron Bold</vt:lpstr>
      <vt:lpstr>Calibri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Advancing a Social Europe for All</dc:title>
  <dc:creator>DUARTE Beatriz (EMPL)</dc:creator>
  <cp:lastModifiedBy>GLORIOSO Andrea (EMPL)</cp:lastModifiedBy>
  <cp:revision>71</cp:revision>
  <dcterms:created xsi:type="dcterms:W3CDTF">2006-08-16T00:00:00Z</dcterms:created>
  <dcterms:modified xsi:type="dcterms:W3CDTF">2025-05-22T13:13:05Z</dcterms:modified>
  <dc:identifier>DAGKWbyN85s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2024-10-14T13:55:51Z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13f3a41b-038e-4d82-819d-9fb38302c0e5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0x0101003A454060C0C5A94FB12E027BCBAC218B</vt:lpwstr>
  </property>
  <property fmtid="{D5CDD505-2E9C-101B-9397-08002B2CF9AE}" pid="10" name="MediaServiceImageTags">
    <vt:lpwstr/>
  </property>
</Properties>
</file>