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7" r:id="rId4"/>
    <p:sldId id="260" r:id="rId5"/>
    <p:sldId id="263" r:id="rId6"/>
    <p:sldId id="262" r:id="rId7"/>
    <p:sldId id="273" r:id="rId8"/>
    <p:sldId id="261" r:id="rId9"/>
    <p:sldId id="264" r:id="rId10"/>
    <p:sldId id="265" r:id="rId11"/>
    <p:sldId id="266" r:id="rId12"/>
    <p:sldId id="272" r:id="rId13"/>
    <p:sldId id="268" r:id="rId14"/>
    <p:sldId id="269" r:id="rId15"/>
    <p:sldId id="271" r:id="rId16"/>
    <p:sldId id="275" r:id="rId17"/>
    <p:sldId id="274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18288000" cy="10287000"/>
  <p:notesSz cx="6858000" cy="9144000"/>
  <p:embeddedFontLst>
    <p:embeddedFont>
      <p:font typeface="Montserrat Bold" panose="020B0604020202020204" charset="0"/>
      <p:regular r:id="rId33"/>
    </p:embeddedFont>
    <p:embeddedFont>
      <p:font typeface="Source Sans 3" panose="020B0303030403020204" pitchFamily="34" charset="0"/>
      <p:regular r:id="rId34"/>
      <p:bold r:id="rId35"/>
      <p:italic r:id="rId36"/>
      <p:boldItalic r:id="rId37"/>
    </p:embeddedFont>
    <p:embeddedFont>
      <p:font typeface="Source Sans Pro SemiBold" panose="020B0603030403020204" pitchFamily="34" charset="0"/>
      <p:bold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22" autoAdjust="0"/>
  </p:normalViewPr>
  <p:slideViewPr>
    <p:cSldViewPr>
      <p:cViewPr varScale="1">
        <p:scale>
          <a:sx n="64" d="100"/>
          <a:sy n="64" d="100"/>
        </p:scale>
        <p:origin x="11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s.eu/conference.html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hyperlink" Target="https://espas.eu/gtr.html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espas.eu/ESPAS.Secretariat@europarl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espas.eu/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espas.eu/horizon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4policy.ec.europa.eu/foresight/tool/megatrends-hub_en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hyperlink" Target="https://knowledge4policy.ec.europa.eu/foresight_en" TargetMode="External"/><Relationship Id="rId12" Type="http://schemas.openxmlformats.org/officeDocument/2006/relationships/hyperlink" Target="mailto:JRC-FORESIGHT@ec.europa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mailto:SG-FORESIGHT@ec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commission.europa.eu/strategy-and-policy/strategic-foresight_it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arl.europa.eu/thinktank/en/document/EPRS_IDA(2025)767186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www.europarl.europa.eu/thinktank/en/document/EPRS_STU(2023)747454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40.png"/><Relationship Id="rId5" Type="http://schemas.openxmlformats.org/officeDocument/2006/relationships/image" Target="../media/image11.png"/><Relationship Id="rId10" Type="http://schemas.openxmlformats.org/officeDocument/2006/relationships/hyperlink" Target="mailto:EPRS-PolicyForesight@europarl.europa.eu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epthinktank.e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publication-detail/-/publication/d28f53cd-26d6-11ef-a195-01aa75ed71a1/language-en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hyperlink" Target="https://eur-lex.europa.eu/legal-content/EN/TXT/?uri=OJ:C_202301327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mailto:Adam.Lazarski@co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mailto:AI-StrategicPlan@cor.europa.eu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cor.europa.eu/en/better-regulation-and-active-subsidiarity/strategic-foresigh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publication-detail/-/publication/d17a7911-02c2-11ef-a251-01aa75ed71a1/language-en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hyperlink" Target="https://op.europa.eu/en/publication-detail/-/publication/288e8bbc-deef-11e7-9749-01aa75ed71a1" TargetMode="External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collegepublishing.sagepub.com/products/structured-analytic-techniques-for-intelligence-analysis-3-255432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45.png"/><Relationship Id="rId4" Type="http://schemas.openxmlformats.org/officeDocument/2006/relationships/image" Target="../media/image10.jpeg"/><Relationship Id="rId9" Type="http://schemas.openxmlformats.org/officeDocument/2006/relationships/hyperlink" Target="https://www.gov.uk/government/publications/futures-toolkit-for-policy-makers-and-analyst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s.eu/horizon.html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svg"/><Relationship Id="rId7" Type="http://schemas.openxmlformats.org/officeDocument/2006/relationships/hyperlink" Target="https://espas.eu/files/espas_files/about/ESPAS-Global-Trends-to-2040-Choosing-Europes-Future-I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s.eu/files/Ideas_Papers_Populism_final.pdf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hyperlink" Target="https://www.consilium.europa.eu/media/xwhpwpo0/art-forward-look-202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png"/><Relationship Id="rId15" Type="http://schemas.openxmlformats.org/officeDocument/2006/relationships/hyperlink" Target="https://www.consilium.europa.eu/en/documents-publications/council-research-papers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hyperlink" Target="mailto:salvatore.finamore@consilium.europa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31.jpe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1106" y="8420069"/>
            <a:ext cx="18599106" cy="1895411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" r="-10745" b="-1567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447932" y="9132405"/>
            <a:ext cx="2185285" cy="651943"/>
          </a:xfrm>
          <a:custGeom>
            <a:avLst/>
            <a:gdLst/>
            <a:ahLst/>
            <a:cxnLst/>
            <a:rect l="l" t="t" r="r" b="b"/>
            <a:pathLst>
              <a:path w="2185285" h="651943">
                <a:moveTo>
                  <a:pt x="0" y="0"/>
                </a:moveTo>
                <a:lnTo>
                  <a:pt x="2185284" y="0"/>
                </a:lnTo>
                <a:lnTo>
                  <a:pt x="2185284" y="651944"/>
                </a:lnTo>
                <a:lnTo>
                  <a:pt x="0" y="65194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048400" y="9149256"/>
            <a:ext cx="1799825" cy="676343"/>
          </a:xfrm>
          <a:custGeom>
            <a:avLst/>
            <a:gdLst/>
            <a:ahLst/>
            <a:cxnLst/>
            <a:rect l="l" t="t" r="r" b="b"/>
            <a:pathLst>
              <a:path w="1799825" h="676343">
                <a:moveTo>
                  <a:pt x="0" y="0"/>
                </a:moveTo>
                <a:lnTo>
                  <a:pt x="1799825" y="0"/>
                </a:lnTo>
                <a:lnTo>
                  <a:pt x="1799825" y="676344"/>
                </a:lnTo>
                <a:lnTo>
                  <a:pt x="0" y="67634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799238" y="9132405"/>
            <a:ext cx="1376433" cy="843639"/>
          </a:xfrm>
          <a:custGeom>
            <a:avLst/>
            <a:gdLst/>
            <a:ahLst/>
            <a:cxnLst/>
            <a:rect l="l" t="t" r="r" b="b"/>
            <a:pathLst>
              <a:path w="1376433" h="843639">
                <a:moveTo>
                  <a:pt x="0" y="0"/>
                </a:moveTo>
                <a:lnTo>
                  <a:pt x="1376432" y="0"/>
                </a:lnTo>
                <a:lnTo>
                  <a:pt x="1376432" y="843639"/>
                </a:lnTo>
                <a:lnTo>
                  <a:pt x="0" y="84363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7729347" y="9302989"/>
            <a:ext cx="1700639" cy="832098"/>
          </a:xfrm>
          <a:custGeom>
            <a:avLst/>
            <a:gdLst/>
            <a:ahLst/>
            <a:cxnLst/>
            <a:rect l="l" t="t" r="r" b="b"/>
            <a:pathLst>
              <a:path w="1700639" h="832098">
                <a:moveTo>
                  <a:pt x="0" y="0"/>
                </a:moveTo>
                <a:lnTo>
                  <a:pt x="1700638" y="0"/>
                </a:lnTo>
                <a:lnTo>
                  <a:pt x="1700638" y="832098"/>
                </a:lnTo>
                <a:lnTo>
                  <a:pt x="0" y="83209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028700" y="897829"/>
            <a:ext cx="3209033" cy="1096946"/>
          </a:xfrm>
          <a:custGeom>
            <a:avLst/>
            <a:gdLst/>
            <a:ahLst/>
            <a:cxnLst/>
            <a:rect l="l" t="t" r="r" b="b"/>
            <a:pathLst>
              <a:path w="3209033" h="1096946">
                <a:moveTo>
                  <a:pt x="0" y="0"/>
                </a:moveTo>
                <a:lnTo>
                  <a:pt x="3209033" y="0"/>
                </a:lnTo>
                <a:lnTo>
                  <a:pt x="3209033" y="1096947"/>
                </a:lnTo>
                <a:lnTo>
                  <a:pt x="0" y="109694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flipH="1" flipV="1">
            <a:off x="-1" y="0"/>
            <a:ext cx="18288001" cy="1473883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4" t="1" r="-1567" b="-2005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5215906" y="8584648"/>
            <a:ext cx="7545081" cy="36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7"/>
              </a:lnSpc>
            </a:pPr>
            <a:r>
              <a:rPr lang="en-US" sz="2551" b="1" spc="-132" dirty="0">
                <a:solidFill>
                  <a:srgbClr val="0F1F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21 GENNAIO 2025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18028" y="9158781"/>
            <a:ext cx="1611957" cy="14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6"/>
              </a:lnSpc>
            </a:pPr>
            <a:r>
              <a:rPr lang="en-US" sz="1068" b="1" spc="-55">
                <a:solidFill>
                  <a:srgbClr val="0F1F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 il patrocinio di: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918822" y="4651747"/>
            <a:ext cx="17037368" cy="3052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14000"/>
              </a:lnSpc>
            </a:pPr>
            <a:r>
              <a:rPr lang="it-IT" sz="4400" b="1" spc="-158" dirty="0">
                <a:solidFill>
                  <a:srgbClr val="0F1F36"/>
                </a:solidFill>
                <a:latin typeface="+mj-lt"/>
                <a:ea typeface="Montserrat Bold"/>
                <a:cs typeface="Montserrat Bold"/>
                <a:sym typeface="Montserrat Bold"/>
              </a:rPr>
              <a:t>Introduzione al </a:t>
            </a:r>
            <a:r>
              <a:rPr lang="it-IT" sz="4400" b="1" spc="-158" dirty="0" err="1">
                <a:solidFill>
                  <a:srgbClr val="0F1F36"/>
                </a:solidFill>
                <a:latin typeface="+mj-lt"/>
                <a:ea typeface="Montserrat Bold"/>
                <a:cs typeface="Montserrat Bold"/>
                <a:sym typeface="Montserrat Bold"/>
              </a:rPr>
              <a:t>foresight</a:t>
            </a:r>
            <a:r>
              <a:rPr lang="it-IT" sz="4400" b="1" spc="-158" dirty="0">
                <a:solidFill>
                  <a:srgbClr val="0F1F36"/>
                </a:solidFill>
                <a:latin typeface="+mj-lt"/>
                <a:ea typeface="Montserrat Bold"/>
                <a:cs typeface="Montserrat Bold"/>
                <a:sym typeface="Montserrat Bold"/>
              </a:rPr>
              <a:t> strategico: </a:t>
            </a:r>
          </a:p>
          <a:p>
            <a:pPr algn="l">
              <a:lnSpc>
                <a:spcPct val="114000"/>
              </a:lnSpc>
            </a:pPr>
            <a:r>
              <a:rPr lang="it-IT" sz="4400" b="1" spc="-158" dirty="0">
                <a:solidFill>
                  <a:srgbClr val="0F1F36"/>
                </a:solidFill>
                <a:latin typeface="+mj-lt"/>
                <a:ea typeface="Montserrat Bold"/>
                <a:cs typeface="Montserrat Bold"/>
                <a:sym typeface="Montserrat Bold"/>
              </a:rPr>
              <a:t>metodi e applicazioni nell’ambito delle istituzioni dell’Unione europea </a:t>
            </a:r>
          </a:p>
          <a:p>
            <a:pPr algn="l">
              <a:lnSpc>
                <a:spcPct val="114000"/>
              </a:lnSpc>
            </a:pPr>
            <a:endParaRPr lang="it-IT" sz="3051" b="1" spc="-158" dirty="0">
              <a:solidFill>
                <a:srgbClr val="0F1F36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ct val="114000"/>
              </a:lnSpc>
            </a:pPr>
            <a:r>
              <a:rPr lang="it-IT" sz="3051" b="1" i="1" spc="-158" dirty="0">
                <a:solidFill>
                  <a:srgbClr val="0F1F36"/>
                </a:solidFill>
                <a:latin typeface="+mj-lt"/>
                <a:ea typeface="Montserrat Bold Italics"/>
                <a:cs typeface="Montserrat Bold Italics"/>
                <a:sym typeface="Montserrat Bold Italics"/>
              </a:rPr>
              <a:t>Salvatore Finamore, PhD</a:t>
            </a:r>
          </a:p>
          <a:p>
            <a:pPr algn="l">
              <a:lnSpc>
                <a:spcPct val="114000"/>
              </a:lnSpc>
            </a:pPr>
            <a:r>
              <a:rPr lang="it-IT" sz="2651" b="1" spc="-137" dirty="0">
                <a:solidFill>
                  <a:srgbClr val="F5A228"/>
                </a:solidFill>
                <a:latin typeface="+mj-lt"/>
                <a:ea typeface="Montserrat Bold"/>
                <a:cs typeface="Montserrat Bold"/>
                <a:sym typeface="Montserrat Bold"/>
              </a:rPr>
              <a:t>Membro del Gruppo di Analisi e Ricerca presso il Segretariato Generale del Consiglio dell'Unione Europea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939E6389-B67E-A24E-6FBD-A8547CCC9EE9}"/>
              </a:ext>
            </a:extLst>
          </p:cNvPr>
          <p:cNvSpPr txBox="1"/>
          <p:nvPr/>
        </p:nvSpPr>
        <p:spPr>
          <a:xfrm>
            <a:off x="4127617" y="2287000"/>
            <a:ext cx="1082306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4"/>
              </a:lnSpc>
            </a:pPr>
            <a:r>
              <a:rPr lang="it-IT" sz="2800" b="1" spc="-218" dirty="0">
                <a:solidFill>
                  <a:srgbClr val="0F1F36"/>
                </a:solidFill>
                <a:latin typeface="+mj-lt"/>
                <a:ea typeface="League Spartan"/>
                <a:cs typeface="League Spartan"/>
                <a:sym typeface="League Spartan"/>
              </a:rPr>
              <a:t>Verso un futuro sostenibile</a:t>
            </a:r>
          </a:p>
          <a:p>
            <a:pPr algn="ctr">
              <a:lnSpc>
                <a:spcPts val="3454"/>
              </a:lnSpc>
            </a:pPr>
            <a:r>
              <a:rPr lang="it-IT" sz="2800" b="1" spc="-113" dirty="0">
                <a:solidFill>
                  <a:srgbClr val="0F1F36"/>
                </a:solidFill>
                <a:latin typeface="+mj-lt"/>
                <a:ea typeface="Montserrat Bold"/>
                <a:cs typeface="Montserrat Bold"/>
                <a:sym typeface="Montserrat Bold"/>
              </a:rPr>
              <a:t>Le nuove frontiere delle politiche europee per i territori</a:t>
            </a:r>
          </a:p>
          <a:p>
            <a:pPr algn="ctr">
              <a:lnSpc>
                <a:spcPts val="3454"/>
              </a:lnSpc>
            </a:pPr>
            <a:endParaRPr lang="it-IT" sz="3169" spc="-218" dirty="0">
              <a:solidFill>
                <a:srgbClr val="0F1F36"/>
              </a:solidFill>
              <a:latin typeface="+mj-lt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C3CCF0A9-4417-6E5B-75CC-96E3B139810A}"/>
              </a:ext>
            </a:extLst>
          </p:cNvPr>
          <p:cNvSpPr txBox="1"/>
          <p:nvPr/>
        </p:nvSpPr>
        <p:spPr>
          <a:xfrm>
            <a:off x="3054179" y="3403240"/>
            <a:ext cx="1276665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800" b="1" spc="-155" dirty="0">
                <a:solidFill>
                  <a:srgbClr val="0F1F36"/>
                </a:solidFill>
                <a:latin typeface="+mj-lt"/>
                <a:ea typeface="League Spartan"/>
                <a:cs typeface="League Spartan"/>
                <a:sym typeface="League Spartan"/>
              </a:rPr>
              <a:t>Modulo 1 -- L’agenda strategica dell’Ue: anticipiamo il futuro.</a:t>
            </a:r>
          </a:p>
          <a:p>
            <a:pPr algn="ctr"/>
            <a:r>
              <a:rPr lang="it-IT" sz="2800" b="1" spc="-155" dirty="0">
                <a:solidFill>
                  <a:srgbClr val="0F1F36"/>
                </a:solidFill>
                <a:latin typeface="+mj-lt"/>
                <a:ea typeface="League Spartan"/>
                <a:cs typeface="League Spartan"/>
                <a:sym typeface="League Spartan"/>
              </a:rPr>
              <a:t>Il Foresight strategico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Il </a:t>
            </a:r>
            <a:r>
              <a:rPr lang="it-IT" sz="5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foresight</a:t>
            </a:r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nelle istituzioni europee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CCCEB2-B605-9426-BE81-A5B5E375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243" y="1447339"/>
            <a:ext cx="6950713" cy="84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51FDFE-116E-1714-67A3-538C3FB55EB5}"/>
              </a:ext>
            </a:extLst>
          </p:cNvPr>
          <p:cNvGrpSpPr/>
          <p:nvPr/>
        </p:nvGrpSpPr>
        <p:grpSpPr>
          <a:xfrm>
            <a:off x="8686800" y="2077158"/>
            <a:ext cx="8370210" cy="7031964"/>
            <a:chOff x="4741383" y="1341880"/>
            <a:chExt cx="6300559" cy="52879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121C56-64E8-A19B-9BAF-1C9CFF18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83" y="1341880"/>
              <a:ext cx="6300559" cy="528796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402348-4D72-7B22-EEBE-7548E98BAD73}"/>
                </a:ext>
              </a:extLst>
            </p:cNvPr>
            <p:cNvSpPr/>
            <p:nvPr/>
          </p:nvSpPr>
          <p:spPr>
            <a:xfrm>
              <a:off x="9560772" y="1487550"/>
              <a:ext cx="1353671" cy="367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5383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Il </a:t>
            </a:r>
            <a:r>
              <a:rPr lang="it-IT" sz="5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foresight</a:t>
            </a:r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nelle istituzioni europee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FB3ADA-DBEE-10C6-72FB-4F776228DB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115126"/>
            <a:ext cx="15871794" cy="65226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51B0F-DB77-67FF-168B-A4A15A8AF047}"/>
              </a:ext>
            </a:extLst>
          </p:cNvPr>
          <p:cNvSpPr txBox="1">
            <a:spLocks/>
          </p:cNvSpPr>
          <p:nvPr/>
        </p:nvSpPr>
        <p:spPr>
          <a:xfrm>
            <a:off x="1271113" y="8890553"/>
            <a:ext cx="9396887" cy="489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500" i="1" dirty="0">
                <a:solidFill>
                  <a:srgbClr val="003399"/>
                </a:solidFill>
                <a:latin typeface="Source Sans 3" panose="020B0303030403020204" pitchFamily="34" charset="0"/>
              </a:rPr>
              <a:t>Cartographie des unités de prospective des institutions européennes</a:t>
            </a:r>
          </a:p>
          <a:p>
            <a:endParaRPr lang="en-GB" dirty="0"/>
          </a:p>
          <a:p>
            <a:endParaRPr lang="fr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94640-D03D-20B9-C53F-B4B064CBFDCB}"/>
              </a:ext>
            </a:extLst>
          </p:cNvPr>
          <p:cNvSpPr txBox="1"/>
          <p:nvPr/>
        </p:nvSpPr>
        <p:spPr>
          <a:xfrm>
            <a:off x="1271113" y="9313340"/>
            <a:ext cx="10844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99"/>
                </a:solidFill>
                <a:latin typeface="Source Sans 3" panose="020B0303030403020204" pitchFamily="34" charset="0"/>
              </a:rPr>
              <a:t>Fonte: Louis Oger (2022) ’Développer la </a:t>
            </a:r>
            <a:r>
              <a:rPr lang="fr-FR" sz="1400" i="1" dirty="0" err="1">
                <a:solidFill>
                  <a:srgbClr val="003399"/>
                </a:solidFill>
                <a:latin typeface="Source Sans 3" panose="020B0303030403020204" pitchFamily="34" charset="0"/>
              </a:rPr>
              <a:t>strategic</a:t>
            </a:r>
            <a:r>
              <a:rPr lang="fr-FR" sz="1400" i="1" dirty="0">
                <a:solidFill>
                  <a:srgbClr val="003399"/>
                </a:solidFill>
                <a:latin typeface="Source Sans 3" panose="020B0303030403020204" pitchFamily="34" charset="0"/>
              </a:rPr>
              <a:t> </a:t>
            </a:r>
            <a:r>
              <a:rPr lang="fr-FR" sz="1400" i="1" dirty="0" err="1">
                <a:solidFill>
                  <a:srgbClr val="003399"/>
                </a:solidFill>
                <a:latin typeface="Source Sans 3" panose="020B0303030403020204" pitchFamily="34" charset="0"/>
              </a:rPr>
              <a:t>foresight</a:t>
            </a:r>
            <a:r>
              <a:rPr lang="fr-FR" sz="1400" i="1" dirty="0">
                <a:solidFill>
                  <a:srgbClr val="003399"/>
                </a:solidFill>
                <a:latin typeface="Source Sans 3" panose="020B0303030403020204" pitchFamily="34" charset="0"/>
              </a:rPr>
              <a:t> </a:t>
            </a:r>
            <a:r>
              <a:rPr lang="fr-FR" sz="1400" dirty="0">
                <a:solidFill>
                  <a:srgbClr val="003399"/>
                </a:solidFill>
                <a:latin typeface="Source Sans 3" panose="020B0303030403020204" pitchFamily="34" charset="0"/>
              </a:rPr>
              <a:t>au sein des institutions politiques de l’Union européenne’, Université de Liège.</a:t>
            </a:r>
          </a:p>
        </p:txBody>
      </p:sp>
    </p:spTree>
    <p:extLst>
      <p:ext uri="{BB962C8B-B14F-4D97-AF65-F5344CB8AC3E}">
        <p14:creationId xmlns:p14="http://schemas.microsoft.com/office/powerpoint/2010/main" val="30264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La rete «ESPAS»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27" name="Segnaposto contenuto 7">
            <a:extLst>
              <a:ext uri="{FF2B5EF4-FFF2-40B4-BE49-F238E27FC236}">
                <a16:creationId xmlns:a16="http://schemas.microsoft.com/office/drawing/2014/main" id="{0213F0E3-3CFE-08E1-C013-61C8592E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13" y="2674894"/>
            <a:ext cx="8491121" cy="6050005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it-IT" sz="3600" dirty="0">
                <a:solidFill>
                  <a:schemeClr val="tx2"/>
                </a:solidFill>
              </a:rPr>
              <a:t>Promozione e coordinamento informale delle attività di </a:t>
            </a:r>
            <a:r>
              <a:rPr lang="it-IT" sz="3600" dirty="0" err="1">
                <a:solidFill>
                  <a:schemeClr val="tx2"/>
                </a:solidFill>
              </a:rPr>
              <a:t>foresight</a:t>
            </a:r>
            <a:r>
              <a:rPr lang="it-IT" sz="3600" dirty="0">
                <a:solidFill>
                  <a:schemeClr val="tx2"/>
                </a:solidFill>
              </a:rPr>
              <a:t> delle diverse istituzioni UE</a:t>
            </a:r>
          </a:p>
          <a:p>
            <a:pPr>
              <a:lnSpc>
                <a:spcPct val="114000"/>
              </a:lnSpc>
            </a:pPr>
            <a:endParaRPr lang="it-IT" sz="3600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it-IT" sz="3600" dirty="0">
                <a:solidFill>
                  <a:schemeClr val="tx2"/>
                </a:solidFill>
              </a:rPr>
              <a:t>Relazione quinquennale sulle </a:t>
            </a:r>
            <a:r>
              <a:rPr lang="it-IT" sz="3600" dirty="0" err="1">
                <a:solidFill>
                  <a:schemeClr val="tx2"/>
                </a:solidFill>
              </a:rPr>
              <a:t>macrotendenze</a:t>
            </a:r>
            <a:r>
              <a:rPr lang="it-IT" sz="3600" dirty="0">
                <a:solidFill>
                  <a:schemeClr val="tx2"/>
                </a:solidFill>
              </a:rPr>
              <a:t> (</a:t>
            </a:r>
            <a:r>
              <a:rPr lang="it-IT" sz="3600" dirty="0">
                <a:solidFill>
                  <a:schemeClr val="tx2"/>
                </a:solidFill>
                <a:hlinkClick r:id="rId7"/>
              </a:rPr>
              <a:t>ESPAS Global Trends Report</a:t>
            </a:r>
            <a:r>
              <a:rPr lang="it-IT" sz="36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14000"/>
              </a:lnSpc>
            </a:pPr>
            <a:endParaRPr lang="it-IT" sz="3600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it-IT" sz="3600" dirty="0">
                <a:solidFill>
                  <a:schemeClr val="tx2"/>
                </a:solidFill>
                <a:hlinkClick r:id="rId8"/>
              </a:rPr>
              <a:t>Convegno annuale </a:t>
            </a:r>
            <a:r>
              <a:rPr lang="it-IT" sz="3600" dirty="0">
                <a:solidFill>
                  <a:schemeClr val="tx2"/>
                </a:solidFill>
              </a:rPr>
              <a:t>a Bruxelles (novembre)</a:t>
            </a:r>
          </a:p>
          <a:p>
            <a:pPr>
              <a:lnSpc>
                <a:spcPct val="114000"/>
              </a:lnSpc>
            </a:pPr>
            <a:endParaRPr lang="it-IT" sz="3600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it-IT" sz="3600" dirty="0">
                <a:solidFill>
                  <a:schemeClr val="tx2"/>
                </a:solidFill>
              </a:rPr>
              <a:t>Progetto continuativo di </a:t>
            </a:r>
            <a:r>
              <a:rPr lang="it-IT" sz="3600" dirty="0">
                <a:solidFill>
                  <a:schemeClr val="tx2"/>
                </a:solidFill>
                <a:hlinkClick r:id="rId9"/>
              </a:rPr>
              <a:t>Horizon Scanning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0FB97-B5B8-644A-06A9-7667259BD911}"/>
              </a:ext>
            </a:extLst>
          </p:cNvPr>
          <p:cNvSpPr txBox="1"/>
          <p:nvPr/>
        </p:nvSpPr>
        <p:spPr>
          <a:xfrm>
            <a:off x="914400" y="5211355"/>
            <a:ext cx="7097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/>
              </a:rPr>
              <a:t>https://espas.eu/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2E7B1B-A7F1-0A0F-0425-5DD1F086F794}"/>
              </a:ext>
            </a:extLst>
          </p:cNvPr>
          <p:cNvSpPr txBox="1"/>
          <p:nvPr/>
        </p:nvSpPr>
        <p:spPr>
          <a:xfrm>
            <a:off x="1600200" y="6451007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dirty="0">
                <a:effectLst/>
                <a:latin typeface="+mj-lt"/>
                <a:hlinkClick r:id="rId11"/>
              </a:rPr>
              <a:t>ESPAS.Secretariat@europarl.europa.eu</a:t>
            </a:r>
            <a:endParaRPr lang="en-GB" b="0" i="0" dirty="0">
              <a:solidFill>
                <a:srgbClr val="26324B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64982-3A70-BB8B-917D-5E82CF95EA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2674895"/>
            <a:ext cx="7097115" cy="2295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F4407C-005B-B82B-9D8F-2AB3CC51CA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09" y="6266219"/>
            <a:ext cx="566023" cy="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Commissione europea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27" name="Segnaposto contenuto 7">
            <a:extLst>
              <a:ext uri="{FF2B5EF4-FFF2-40B4-BE49-F238E27FC236}">
                <a16:creationId xmlns:a16="http://schemas.microsoft.com/office/drawing/2014/main" id="{0213F0E3-3CFE-08E1-C013-61C8592E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13" y="2674895"/>
            <a:ext cx="8491121" cy="4919408"/>
          </a:xfrm>
        </p:spPr>
        <p:txBody>
          <a:bodyPr>
            <a:normAutofit fontScale="92500" lnSpcReduction="10000"/>
          </a:bodyPr>
          <a:lstStyle/>
          <a:p>
            <a:r>
              <a:rPr lang="it-IT" sz="3600" dirty="0">
                <a:solidFill>
                  <a:schemeClr val="tx2"/>
                </a:solidFill>
              </a:rPr>
              <a:t>Due attori principali: Segretariato Generale e Joint Research Centre</a:t>
            </a:r>
          </a:p>
          <a:p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</a:rPr>
              <a:t>Relazioni annuali di previsione strategica</a:t>
            </a:r>
          </a:p>
          <a:p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  <a:hlinkClick r:id="rId7"/>
              </a:rPr>
              <a:t>Competence Centre on Foresight</a:t>
            </a:r>
            <a:r>
              <a:rPr lang="it-IT" sz="3600" dirty="0">
                <a:solidFill>
                  <a:schemeClr val="tx2"/>
                </a:solidFill>
              </a:rPr>
              <a:t> e </a:t>
            </a:r>
            <a:r>
              <a:rPr lang="it-IT" sz="3600" dirty="0">
                <a:solidFill>
                  <a:schemeClr val="tx2"/>
                </a:solidFill>
                <a:hlinkClick r:id="rId8"/>
              </a:rPr>
              <a:t>Megatrends Hub</a:t>
            </a:r>
            <a:endParaRPr lang="it-IT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</a:rPr>
              <a:t>Rete dei «Ministri del Futuro»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58182-E399-6562-5FEF-F8557897F3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586" y="2552700"/>
            <a:ext cx="4122195" cy="2858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0FB97-B5B8-644A-06A9-7667259BD911}"/>
              </a:ext>
            </a:extLst>
          </p:cNvPr>
          <p:cNvSpPr txBox="1"/>
          <p:nvPr/>
        </p:nvSpPr>
        <p:spPr>
          <a:xfrm>
            <a:off x="1344213" y="571592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/>
              </a:rPr>
              <a:t>https://commission.europa.eu/strategy-and-policy/strategic-foresight_it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2E7B1B-A7F1-0A0F-0425-5DD1F086F794}"/>
              </a:ext>
            </a:extLst>
          </p:cNvPr>
          <p:cNvSpPr txBox="1"/>
          <p:nvPr/>
        </p:nvSpPr>
        <p:spPr>
          <a:xfrm>
            <a:off x="1907092" y="6549230"/>
            <a:ext cx="4009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  <a:hlinkClick r:id="rId11"/>
              </a:rPr>
              <a:t>SG-FORESIGHT@ec.europa.eu</a:t>
            </a:r>
            <a:r>
              <a:rPr lang="en-GB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  <a:hlinkClick r:id="rId12"/>
              </a:rPr>
              <a:t>JRC-FORESIGHT@ec.europa.eu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CAADA-FB9D-50A2-1A96-AD48163BEA0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069" y="6517778"/>
            <a:ext cx="566023" cy="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Parlamento europeo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27" name="Segnaposto contenuto 7">
            <a:extLst>
              <a:ext uri="{FF2B5EF4-FFF2-40B4-BE49-F238E27FC236}">
                <a16:creationId xmlns:a16="http://schemas.microsoft.com/office/drawing/2014/main" id="{0213F0E3-3CFE-08E1-C013-61C8592E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13" y="2674894"/>
            <a:ext cx="8491121" cy="5592806"/>
          </a:xfrm>
        </p:spPr>
        <p:txBody>
          <a:bodyPr>
            <a:normAutofit lnSpcReduction="10000"/>
          </a:bodyPr>
          <a:lstStyle/>
          <a:p>
            <a:r>
              <a:rPr lang="it-IT" sz="3600" dirty="0" err="1">
                <a:solidFill>
                  <a:schemeClr val="tx2"/>
                </a:solidFill>
              </a:rPr>
              <a:t>European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Parliamentary</a:t>
            </a:r>
            <a:r>
              <a:rPr lang="it-IT" sz="3600" dirty="0">
                <a:solidFill>
                  <a:schemeClr val="tx2"/>
                </a:solidFill>
              </a:rPr>
              <a:t> Research Service</a:t>
            </a:r>
          </a:p>
          <a:p>
            <a:pPr lvl="1"/>
            <a:r>
              <a:rPr lang="it-IT" sz="3200" dirty="0">
                <a:solidFill>
                  <a:schemeClr val="tx2"/>
                </a:solidFill>
              </a:rPr>
              <a:t>Policy Foresight Unit</a:t>
            </a:r>
          </a:p>
          <a:p>
            <a:pPr lvl="1"/>
            <a:r>
              <a:rPr lang="it-IT" sz="3200" dirty="0">
                <a:solidFill>
                  <a:schemeClr val="tx2"/>
                </a:solidFill>
              </a:rPr>
              <a:t>Scientific Foresight Unit</a:t>
            </a:r>
          </a:p>
          <a:p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</a:rPr>
              <a:t>Segretariato ESPAS</a:t>
            </a:r>
          </a:p>
          <a:p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</a:rPr>
              <a:t>Pubblicazioni:</a:t>
            </a:r>
          </a:p>
          <a:p>
            <a:pPr marL="457200" lvl="1" indent="0">
              <a:buNone/>
            </a:pPr>
            <a:r>
              <a:rPr lang="it-IT" sz="3200" dirty="0">
                <a:solidFill>
                  <a:schemeClr val="tx2"/>
                </a:solidFill>
                <a:hlinkClick r:id="rId7"/>
              </a:rPr>
              <a:t>EU-Ukraine 2035</a:t>
            </a:r>
            <a:endParaRPr lang="it-IT" sz="3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it-IT" sz="3200" dirty="0">
                <a:solidFill>
                  <a:schemeClr val="tx2"/>
                </a:solidFill>
                <a:hlinkClick r:id="rId8"/>
              </a:rPr>
              <a:t>Ten issues to watch in 2025</a:t>
            </a:r>
            <a:endParaRPr lang="it-IT" sz="3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it-IT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0FB97-B5B8-644A-06A9-7667259BD911}"/>
              </a:ext>
            </a:extLst>
          </p:cNvPr>
          <p:cNvSpPr txBox="1"/>
          <p:nvPr/>
        </p:nvSpPr>
        <p:spPr>
          <a:xfrm>
            <a:off x="1344213" y="571592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/>
              </a:rPr>
              <a:t>https://epthinktank.eu/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2E7B1B-A7F1-0A0F-0425-5DD1F086F794}"/>
              </a:ext>
            </a:extLst>
          </p:cNvPr>
          <p:cNvSpPr txBox="1"/>
          <p:nvPr/>
        </p:nvSpPr>
        <p:spPr>
          <a:xfrm>
            <a:off x="1713454" y="6700568"/>
            <a:ext cx="4390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EPRS-PolicyForesight@europarl.europa.eu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E1D42-B79C-C2C7-A4D8-4550615A83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622606"/>
            <a:ext cx="3962400" cy="27922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F54BD7-FAC3-15CD-49FA-8E2BF7D3298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31" y="6515348"/>
            <a:ext cx="566023" cy="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Comitato delle Regioni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27" name="Segnaposto contenuto 7">
            <a:extLst>
              <a:ext uri="{FF2B5EF4-FFF2-40B4-BE49-F238E27FC236}">
                <a16:creationId xmlns:a16="http://schemas.microsoft.com/office/drawing/2014/main" id="{0213F0E3-3CFE-08E1-C013-61C8592E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13" y="2674893"/>
            <a:ext cx="9018987" cy="6495697"/>
          </a:xfrm>
        </p:spPr>
        <p:txBody>
          <a:bodyPr>
            <a:normAutofit fontScale="77500" lnSpcReduction="20000"/>
          </a:bodyPr>
          <a:lstStyle/>
          <a:p>
            <a:r>
              <a:rPr lang="it-IT" sz="3600" dirty="0">
                <a:solidFill>
                  <a:schemeClr val="tx2"/>
                </a:solidFill>
              </a:rPr>
              <a:t>Direzione «Foresight, </a:t>
            </a:r>
            <a:r>
              <a:rPr lang="it-IT" sz="3600" dirty="0" err="1">
                <a:solidFill>
                  <a:schemeClr val="tx2"/>
                </a:solidFill>
              </a:rPr>
              <a:t>strategic</a:t>
            </a:r>
            <a:r>
              <a:rPr lang="it-IT" sz="3600" dirty="0">
                <a:solidFill>
                  <a:schemeClr val="tx2"/>
                </a:solidFill>
              </a:rPr>
              <a:t> planning, inter-</a:t>
            </a:r>
            <a:r>
              <a:rPr lang="it-IT" sz="3600" dirty="0" err="1">
                <a:solidFill>
                  <a:schemeClr val="tx2"/>
                </a:solidFill>
              </a:rPr>
              <a:t>institutional</a:t>
            </a:r>
            <a:r>
              <a:rPr lang="it-IT" sz="3600" dirty="0">
                <a:solidFill>
                  <a:schemeClr val="tx2"/>
                </a:solidFill>
              </a:rPr>
              <a:t> relations»</a:t>
            </a:r>
            <a:endParaRPr lang="it-IT" sz="3200" dirty="0">
              <a:solidFill>
                <a:schemeClr val="tx2"/>
              </a:solidFill>
            </a:endParaRPr>
          </a:p>
          <a:p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</a:rPr>
              <a:t>Membro dell’ </a:t>
            </a:r>
            <a:r>
              <a:rPr lang="it-IT" sz="3600" dirty="0" err="1">
                <a:solidFill>
                  <a:schemeClr val="tx2"/>
                </a:solidFill>
              </a:rPr>
              <a:t>Advisory</a:t>
            </a:r>
            <a:r>
              <a:rPr lang="it-IT" sz="3600" dirty="0">
                <a:solidFill>
                  <a:schemeClr val="tx2"/>
                </a:solidFill>
              </a:rPr>
              <a:t> Board – Progetto Interreg Europe su </a:t>
            </a:r>
            <a:r>
              <a:rPr lang="it-IT" sz="3600" dirty="0" err="1">
                <a:solidFill>
                  <a:schemeClr val="tx2"/>
                </a:solidFill>
              </a:rPr>
              <a:t>foresight</a:t>
            </a:r>
            <a:r>
              <a:rPr lang="it-IT" sz="3600" dirty="0">
                <a:solidFill>
                  <a:schemeClr val="tx2"/>
                </a:solidFill>
              </a:rPr>
              <a:t> strategico di cui FVG è partner associato: «</a:t>
            </a:r>
            <a:r>
              <a:rPr lang="en-GB" sz="3600" dirty="0">
                <a:solidFill>
                  <a:schemeClr val="tx2"/>
                </a:solidFill>
              </a:rPr>
              <a:t>Strategic Foresight Partnership to Strengthen Regional Capacity for Territorial Policy Enhancement</a:t>
            </a:r>
            <a:r>
              <a:rPr lang="it-IT" sz="3600" dirty="0">
                <a:solidFill>
                  <a:schemeClr val="tx2"/>
                </a:solidFill>
              </a:rPr>
              <a:t> » da maggio 2025 a luglio 2029</a:t>
            </a: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</a:rPr>
              <a:t>Ottobre 2025: </a:t>
            </a:r>
            <a:r>
              <a:rPr lang="it-IT" sz="3600" dirty="0" err="1">
                <a:solidFill>
                  <a:schemeClr val="tx2"/>
                </a:solidFill>
              </a:rPr>
              <a:t>CoR</a:t>
            </a:r>
            <a:r>
              <a:rPr lang="it-IT" sz="3600" dirty="0">
                <a:solidFill>
                  <a:schemeClr val="tx2"/>
                </a:solidFill>
              </a:rPr>
              <a:t> workshop on </a:t>
            </a:r>
            <a:r>
              <a:rPr lang="it-IT" sz="3600" dirty="0" err="1">
                <a:solidFill>
                  <a:schemeClr val="tx2"/>
                </a:solidFill>
              </a:rPr>
              <a:t>foresight</a:t>
            </a:r>
            <a:r>
              <a:rPr lang="it-IT" sz="3600" dirty="0">
                <a:solidFill>
                  <a:schemeClr val="tx2"/>
                </a:solidFill>
              </a:rPr>
              <a:t> for </a:t>
            </a:r>
            <a:r>
              <a:rPr lang="it-IT" sz="3600" dirty="0" err="1">
                <a:solidFill>
                  <a:schemeClr val="tx2"/>
                </a:solidFill>
              </a:rPr>
              <a:t>local</a:t>
            </a:r>
            <a:r>
              <a:rPr lang="it-IT" sz="3600" dirty="0">
                <a:solidFill>
                  <a:schemeClr val="tx2"/>
                </a:solidFill>
              </a:rPr>
              <a:t> and </a:t>
            </a:r>
            <a:r>
              <a:rPr lang="it-IT" sz="3600" dirty="0" err="1">
                <a:solidFill>
                  <a:schemeClr val="tx2"/>
                </a:solidFill>
              </a:rPr>
              <a:t>regional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dirty="0" err="1">
                <a:solidFill>
                  <a:schemeClr val="tx2"/>
                </a:solidFill>
              </a:rPr>
              <a:t>authorities</a:t>
            </a:r>
            <a:r>
              <a:rPr lang="it-IT" sz="3600" dirty="0">
                <a:solidFill>
                  <a:schemeClr val="tx2"/>
                </a:solidFill>
              </a:rPr>
              <a:t> (EU </a:t>
            </a:r>
            <a:r>
              <a:rPr lang="it-IT" sz="3600" dirty="0" err="1">
                <a:solidFill>
                  <a:schemeClr val="tx2"/>
                </a:solidFill>
              </a:rPr>
              <a:t>Regions</a:t>
            </a:r>
            <a:r>
              <a:rPr lang="it-IT" sz="3600" dirty="0">
                <a:solidFill>
                  <a:schemeClr val="tx2"/>
                </a:solidFill>
              </a:rPr>
              <a:t> Week) a Bruxelles</a:t>
            </a:r>
          </a:p>
          <a:p>
            <a:endParaRPr lang="it-IT" sz="3600" dirty="0">
              <a:solidFill>
                <a:schemeClr val="tx2"/>
              </a:solidFill>
            </a:endParaRPr>
          </a:p>
          <a:p>
            <a:r>
              <a:rPr lang="it-IT" sz="3600" dirty="0">
                <a:solidFill>
                  <a:schemeClr val="tx2"/>
                </a:solidFill>
              </a:rPr>
              <a:t>Pubblicazioni:</a:t>
            </a:r>
          </a:p>
          <a:p>
            <a:pPr marL="457200" lvl="1" indent="0">
              <a:buNone/>
            </a:pPr>
            <a:r>
              <a:rPr lang="it-IT" sz="3200" dirty="0">
                <a:solidFill>
                  <a:schemeClr val="tx2"/>
                </a:solidFill>
              </a:rPr>
              <a:t>Parere sul tema «La previsione strategica quale strumento per la governance  dell’UE e per legiferare meglio» (</a:t>
            </a:r>
            <a:r>
              <a:rPr lang="it-IT" sz="3200" dirty="0">
                <a:solidFill>
                  <a:schemeClr val="tx2"/>
                </a:solidFill>
                <a:hlinkClick r:id="rId7"/>
              </a:rPr>
              <a:t>C/2023/1327</a:t>
            </a:r>
            <a:r>
              <a:rPr lang="it-IT" sz="3200" dirty="0">
                <a:solidFill>
                  <a:schemeClr val="tx2"/>
                </a:solidFill>
              </a:rPr>
              <a:t>)</a:t>
            </a:r>
          </a:p>
          <a:p>
            <a:pPr marL="457200" lvl="1" indent="0">
              <a:buNone/>
            </a:pPr>
            <a:endParaRPr lang="it-IT" sz="3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it-IT" sz="3200" dirty="0">
                <a:solidFill>
                  <a:schemeClr val="tx2"/>
                </a:solidFill>
              </a:rPr>
              <a:t>Brochure «</a:t>
            </a:r>
            <a:r>
              <a:rPr lang="it-IT" sz="3200" dirty="0">
                <a:solidFill>
                  <a:schemeClr val="tx2"/>
                </a:solidFill>
                <a:hlinkClick r:id="rId8"/>
              </a:rPr>
              <a:t>Embracing uncertainty</a:t>
            </a:r>
            <a:r>
              <a:rPr lang="it-IT" sz="3200" dirty="0">
                <a:solidFill>
                  <a:schemeClr val="tx2"/>
                </a:solidFill>
              </a:rPr>
              <a:t>» su </a:t>
            </a:r>
            <a:r>
              <a:rPr lang="it-IT" sz="3200" dirty="0" err="1">
                <a:solidFill>
                  <a:schemeClr val="tx2"/>
                </a:solidFill>
              </a:rPr>
              <a:t>foresight</a:t>
            </a:r>
            <a:r>
              <a:rPr lang="it-IT" sz="3200" dirty="0">
                <a:solidFill>
                  <a:schemeClr val="tx2"/>
                </a:solidFill>
              </a:rPr>
              <a:t> regionale (2024)</a:t>
            </a:r>
          </a:p>
          <a:p>
            <a:pPr marL="457200" lvl="1" indent="0">
              <a:buNone/>
            </a:pPr>
            <a:endParaRPr lang="it-IT" sz="3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it-IT" sz="3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it-IT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0FB97-B5B8-644A-06A9-7667259BD911}"/>
              </a:ext>
            </a:extLst>
          </p:cNvPr>
          <p:cNvSpPr txBox="1"/>
          <p:nvPr/>
        </p:nvSpPr>
        <p:spPr>
          <a:xfrm>
            <a:off x="381000" y="569706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/>
              </a:rPr>
              <a:t>https://cor.europa.eu/en/better-regulation-and-active-subsidiarity/strategic-foresight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2E7B1B-A7F1-0A0F-0425-5DD1F086F794}"/>
              </a:ext>
            </a:extLst>
          </p:cNvPr>
          <p:cNvSpPr txBox="1"/>
          <p:nvPr/>
        </p:nvSpPr>
        <p:spPr>
          <a:xfrm>
            <a:off x="1099423" y="6627844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1641AF"/>
                </a:solidFill>
                <a:effectLst/>
                <a:latin typeface="+mj-lt"/>
                <a:hlinkClick r:id="rId10"/>
              </a:rPr>
              <a:t>AI-StrategicPlan@cor.europa.eu</a:t>
            </a:r>
            <a:endParaRPr lang="en-GB" b="0" i="0" u="none" strike="noStrike" dirty="0">
              <a:solidFill>
                <a:srgbClr val="1641AF"/>
              </a:solidFill>
              <a:effectLst/>
              <a:latin typeface="+mj-lt"/>
            </a:endParaRPr>
          </a:p>
          <a:p>
            <a:r>
              <a:rPr lang="en-GB" dirty="0">
                <a:solidFill>
                  <a:srgbClr val="1641AF"/>
                </a:solidFill>
                <a:latin typeface="+mj-lt"/>
                <a:hlinkClick r:id="rId11"/>
              </a:rPr>
              <a:t>Adam.Lazarski@cor.europa.eu</a:t>
            </a:r>
            <a:r>
              <a:rPr lang="en-GB" dirty="0">
                <a:solidFill>
                  <a:srgbClr val="1641AF"/>
                </a:solidFill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CD9248-09EF-D91E-E0BE-3BDF9E8799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682" y="1808461"/>
            <a:ext cx="4713118" cy="3728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2D9FE-C755-D276-FE40-97F1B264331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570075"/>
            <a:ext cx="566023" cy="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Il </a:t>
            </a:r>
            <a:r>
              <a:rPr lang="it-IT" sz="5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foresight</a:t>
            </a:r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nelle valutazioni d’impatto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1FC92-FD90-464B-9746-6FA2AE60C7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7350" y="2469970"/>
            <a:ext cx="3962400" cy="6256659"/>
          </a:xfrm>
          <a:prstGeom prst="rect">
            <a:avLst/>
          </a:prstGeom>
        </p:spPr>
      </p:pic>
      <p:sp>
        <p:nvSpPr>
          <p:cNvPr id="13" name="Segnaposto contenuto 7">
            <a:extLst>
              <a:ext uri="{FF2B5EF4-FFF2-40B4-BE49-F238E27FC236}">
                <a16:creationId xmlns:a16="http://schemas.microsoft.com/office/drawing/2014/main" id="{88374BB3-04A5-C51A-0BA0-9D52EE16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2471422"/>
            <a:ext cx="11163300" cy="646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tx2"/>
                </a:solidFill>
              </a:rPr>
              <a:t>Tool #20</a:t>
            </a:r>
          </a:p>
          <a:p>
            <a:pPr marL="0" indent="0">
              <a:buNone/>
            </a:pPr>
            <a:r>
              <a:rPr lang="it-IT" sz="3600" dirty="0">
                <a:solidFill>
                  <a:schemeClr val="tx2"/>
                </a:solidFill>
              </a:rPr>
              <a:t>«Strategic Foresight for impact </a:t>
            </a:r>
            <a:r>
              <a:rPr lang="it-IT" sz="3600" dirty="0" err="1">
                <a:solidFill>
                  <a:schemeClr val="tx2"/>
                </a:solidFill>
              </a:rPr>
              <a:t>assessments</a:t>
            </a:r>
            <a:r>
              <a:rPr lang="it-IT" sz="3600" dirty="0">
                <a:solidFill>
                  <a:schemeClr val="tx2"/>
                </a:solidFill>
              </a:rPr>
              <a:t> and </a:t>
            </a:r>
            <a:r>
              <a:rPr lang="it-IT" sz="3600" dirty="0" err="1">
                <a:solidFill>
                  <a:schemeClr val="tx2"/>
                </a:solidFill>
              </a:rPr>
              <a:t>evaluations</a:t>
            </a:r>
            <a:r>
              <a:rPr lang="it-IT" sz="3600" dirty="0">
                <a:solidFill>
                  <a:schemeClr val="tx2"/>
                </a:solidFill>
              </a:rPr>
              <a:t>»</a:t>
            </a: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3600" dirty="0">
                <a:solidFill>
                  <a:schemeClr val="tx2"/>
                </a:solidFill>
              </a:rPr>
              <a:t>Attraverso l’uso di:</a:t>
            </a: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Megatrends</a:t>
            </a: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b="1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Scenari </a:t>
            </a:r>
          </a:p>
          <a:p>
            <a:pPr marL="0" indent="0">
              <a:buClr>
                <a:srgbClr val="F5A228"/>
              </a:buClr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pPr marL="0" indent="0">
              <a:buClr>
                <a:srgbClr val="F5A228"/>
              </a:buClr>
              <a:buNone/>
            </a:pPr>
            <a:r>
              <a:rPr lang="it-IT" sz="3600" dirty="0">
                <a:solidFill>
                  <a:schemeClr val="tx2"/>
                </a:solidFill>
              </a:rPr>
              <a:t>Per approfondire: </a:t>
            </a:r>
          </a:p>
          <a:p>
            <a:pPr marL="0" indent="0">
              <a:buClr>
                <a:srgbClr val="F5A228"/>
              </a:buClr>
              <a:buNone/>
            </a:pPr>
            <a:r>
              <a:rPr lang="it-IT" i="1" dirty="0">
                <a:solidFill>
                  <a:schemeClr val="tx2"/>
                </a:solidFill>
              </a:rPr>
              <a:t>«</a:t>
            </a:r>
            <a:r>
              <a:rPr lang="it-IT" i="1" dirty="0">
                <a:solidFill>
                  <a:schemeClr val="tx2"/>
                </a:solidFill>
                <a:hlinkClick r:id="rId8"/>
              </a:rPr>
              <a:t>Stress-testing of policy options </a:t>
            </a:r>
            <a:r>
              <a:rPr lang="it-IT" i="1" dirty="0" err="1">
                <a:solidFill>
                  <a:schemeClr val="tx2"/>
                </a:solidFill>
                <a:hlinkClick r:id="rId8"/>
              </a:rPr>
              <a:t>using</a:t>
            </a:r>
            <a:r>
              <a:rPr lang="it-IT" i="1" dirty="0">
                <a:solidFill>
                  <a:schemeClr val="tx2"/>
                </a:solidFill>
                <a:hlinkClick r:id="rId8"/>
              </a:rPr>
              <a:t> </a:t>
            </a:r>
            <a:r>
              <a:rPr lang="it-IT" i="1" dirty="0" err="1">
                <a:solidFill>
                  <a:schemeClr val="tx2"/>
                </a:solidFill>
                <a:hlinkClick r:id="rId8"/>
              </a:rPr>
              <a:t>foresight</a:t>
            </a:r>
            <a:r>
              <a:rPr lang="it-IT" i="1" dirty="0">
                <a:solidFill>
                  <a:schemeClr val="tx2"/>
                </a:solidFill>
                <a:hlinkClick r:id="rId8"/>
              </a:rPr>
              <a:t> </a:t>
            </a:r>
            <a:r>
              <a:rPr lang="it-IT" i="1" dirty="0" err="1">
                <a:solidFill>
                  <a:schemeClr val="tx2"/>
                </a:solidFill>
                <a:hlinkClick r:id="rId8"/>
              </a:rPr>
              <a:t>scenarios</a:t>
            </a:r>
            <a:r>
              <a:rPr lang="it-IT" i="1" dirty="0">
                <a:solidFill>
                  <a:schemeClr val="tx2"/>
                </a:solidFill>
              </a:rPr>
              <a:t>»</a:t>
            </a:r>
            <a:r>
              <a:rPr lang="it-IT" dirty="0">
                <a:solidFill>
                  <a:schemeClr val="tx2"/>
                </a:solidFill>
              </a:rPr>
              <a:t> (2024)</a:t>
            </a: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Una disciplina, molti metodi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1FF75A0-C926-38D5-DEB0-EC176769B5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" t="1242" r="635" b="1348"/>
          <a:stretch/>
        </p:blipFill>
        <p:spPr>
          <a:xfrm>
            <a:off x="8189142" y="1643296"/>
            <a:ext cx="9771712" cy="710561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DD48D3A-4298-1986-77FF-44398207F1E8}"/>
              </a:ext>
            </a:extLst>
          </p:cNvPr>
          <p:cNvSpPr txBox="1">
            <a:spLocks/>
          </p:cNvSpPr>
          <p:nvPr/>
        </p:nvSpPr>
        <p:spPr>
          <a:xfrm>
            <a:off x="8534400" y="7658100"/>
            <a:ext cx="3609006" cy="68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003399"/>
                </a:solidFill>
                <a:latin typeface="+mj-lt"/>
              </a:rPr>
              <a:t>The ‘Foresight Diamond’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 dirty="0">
                <a:solidFill>
                  <a:srgbClr val="616161"/>
                </a:solidFill>
                <a:latin typeface="+mj-lt"/>
              </a:rPr>
              <a:t>Source: Rafael Popper (2008) ‘Foresight Methodology’</a:t>
            </a:r>
          </a:p>
          <a:p>
            <a:endParaRPr lang="en-GB" dirty="0">
              <a:latin typeface="+mj-lt"/>
            </a:endParaRPr>
          </a:p>
          <a:p>
            <a:endParaRPr lang="fr-BE" dirty="0">
              <a:latin typeface="+mj-lt"/>
            </a:endParaRPr>
          </a:p>
        </p:txBody>
      </p:sp>
      <p:sp>
        <p:nvSpPr>
          <p:cNvPr id="16" name="Segnaposto contenuto 7">
            <a:extLst>
              <a:ext uri="{FF2B5EF4-FFF2-40B4-BE49-F238E27FC236}">
                <a16:creationId xmlns:a16="http://schemas.microsoft.com/office/drawing/2014/main" id="{06AB98C5-664A-F9F1-E609-D005552C7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38500"/>
            <a:ext cx="7078571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tx2"/>
                </a:solidFill>
              </a:rPr>
              <a:t>Molti metodi di </a:t>
            </a:r>
            <a:r>
              <a:rPr lang="it-IT" sz="3600" dirty="0" err="1">
                <a:solidFill>
                  <a:schemeClr val="tx2"/>
                </a:solidFill>
              </a:rPr>
              <a:t>foresight</a:t>
            </a:r>
            <a:r>
              <a:rPr lang="it-IT" sz="3600" dirty="0">
                <a:solidFill>
                  <a:schemeClr val="tx2"/>
                </a:solidFill>
              </a:rPr>
              <a:t> in pratica si prefiggono lo scopo di facilitare una riflessione collettiva, attraverso:</a:t>
            </a: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Checklists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b="1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Domande (</a:t>
            </a:r>
            <a:r>
              <a:rPr lang="it-IT" sz="3600" i="1" dirty="0" err="1">
                <a:solidFill>
                  <a:schemeClr val="tx2"/>
                </a:solidFill>
              </a:rPr>
              <a:t>discussion</a:t>
            </a:r>
            <a:r>
              <a:rPr lang="it-IT" sz="3600" i="1" dirty="0">
                <a:solidFill>
                  <a:schemeClr val="tx2"/>
                </a:solidFill>
              </a:rPr>
              <a:t> prompts</a:t>
            </a:r>
            <a:r>
              <a:rPr lang="it-IT" sz="3600" dirty="0">
                <a:solidFill>
                  <a:schemeClr val="tx2"/>
                </a:solidFill>
              </a:rPr>
              <a:t>)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Schemi grafici</a:t>
            </a: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Spunti di lettura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35" name="Picture 34">
            <a:hlinkClick r:id="rId7"/>
            <a:extLst>
              <a:ext uri="{FF2B5EF4-FFF2-40B4-BE49-F238E27FC236}">
                <a16:creationId xmlns:a16="http://schemas.microsoft.com/office/drawing/2014/main" id="{88CBFA43-7B00-A339-6A52-63884DD329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69" y="2537198"/>
            <a:ext cx="3858765" cy="543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hlinkClick r:id="rId9"/>
            <a:extLst>
              <a:ext uri="{FF2B5EF4-FFF2-40B4-BE49-F238E27FC236}">
                <a16:creationId xmlns:a16="http://schemas.microsoft.com/office/drawing/2014/main" id="{640D7B68-6D81-4CD9-ADF6-26C0912232D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365" y="3287499"/>
            <a:ext cx="5697270" cy="393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hlinkClick r:id="rId11"/>
            <a:extLst>
              <a:ext uri="{FF2B5EF4-FFF2-40B4-BE49-F238E27FC236}">
                <a16:creationId xmlns:a16="http://schemas.microsoft.com/office/drawing/2014/main" id="{DE727234-2B18-0098-98F0-AAED4B4C06B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2166" y="2955325"/>
            <a:ext cx="3858764" cy="501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7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Horizon Scanning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74E81-8DB0-5ED5-173F-10168BF6CD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1539" y="2270651"/>
            <a:ext cx="4574199" cy="390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contenuto 7">
            <a:extLst>
              <a:ext uri="{FF2B5EF4-FFF2-40B4-BE49-F238E27FC236}">
                <a16:creationId xmlns:a16="http://schemas.microsoft.com/office/drawing/2014/main" id="{78239783-9DBC-EB03-DBC7-FF49A5A31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8324"/>
            <a:ext cx="9296400" cy="761117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Rilevamento e raccolta di informazioni (segnali, dati, notizie, tendenze, variabili, fattori…) orientate verso il futuro o che suscitano riflessioni su possibili futuri.</a:t>
            </a:r>
          </a:p>
          <a:p>
            <a:endParaRPr lang="it-IT" sz="1000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Sia come processo continuo sia come attività periodica.</a:t>
            </a:r>
          </a:p>
          <a:p>
            <a:endParaRPr lang="it-IT" sz="1000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Diverse forme di scansione:</a:t>
            </a:r>
          </a:p>
          <a:p>
            <a:pPr lvl="1">
              <a:buFontTx/>
              <a:buChar char="-"/>
            </a:pPr>
            <a:r>
              <a:rPr lang="it-IT" dirty="0" err="1">
                <a:solidFill>
                  <a:schemeClr val="tx2"/>
                </a:solidFill>
              </a:rPr>
              <a:t>Environmental</a:t>
            </a:r>
            <a:r>
              <a:rPr lang="it-IT" dirty="0">
                <a:solidFill>
                  <a:schemeClr val="tx2"/>
                </a:solidFill>
              </a:rPr>
              <a:t> scanning: focalizzata all’identificazione di driver e trend della realtà presente.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Horizon scanning: focalizzata al rilevamento di segnali deboli (esempi e indizi di come il futuro potrebbe essere diverso dal presente: «il futuro è già qui, ma non è ugualmente distribuito»)</a:t>
            </a:r>
          </a:p>
          <a:p>
            <a:pPr marL="457200" lvl="1" indent="-457200"/>
            <a:endParaRPr lang="it-IT" sz="1000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Ampio, o più o meno mirato.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3690F-82F4-D7D0-5214-E11CA8F838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0900" y="5295900"/>
            <a:ext cx="4574199" cy="345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Obiettivi e contenuti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09600" y="2671855"/>
            <a:ext cx="11963400" cy="5510967"/>
          </a:xfrm>
        </p:spPr>
        <p:txBody>
          <a:bodyPr>
            <a:norm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it-IT" sz="4000" dirty="0">
                <a:solidFill>
                  <a:schemeClr val="tx2"/>
                </a:solidFill>
              </a:rPr>
              <a:t>Foresight strategico: una definizione «operativa»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it-IT" sz="4000" dirty="0">
                <a:solidFill>
                  <a:schemeClr val="tx2"/>
                </a:solidFill>
              </a:rPr>
              <a:t>Il </a:t>
            </a:r>
            <a:r>
              <a:rPr lang="it-IT" sz="4000" dirty="0" err="1">
                <a:solidFill>
                  <a:schemeClr val="tx2"/>
                </a:solidFill>
              </a:rPr>
              <a:t>foresight</a:t>
            </a:r>
            <a:r>
              <a:rPr lang="it-IT" sz="4000" dirty="0">
                <a:solidFill>
                  <a:schemeClr val="tx2"/>
                </a:solidFill>
              </a:rPr>
              <a:t> strategico nelle istituzioni UE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it-IT" sz="4000" dirty="0">
                <a:solidFill>
                  <a:schemeClr val="tx2"/>
                </a:solidFill>
              </a:rPr>
              <a:t>Metodi e applicazioni</a:t>
            </a:r>
          </a:p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14" name="Picture 13" descr="A picture containing text, typewriter&#10;&#10;Description automatically generated">
            <a:extLst>
              <a:ext uri="{FF2B5EF4-FFF2-40B4-BE49-F238E27FC236}">
                <a16:creationId xmlns:a16="http://schemas.microsoft.com/office/drawing/2014/main" id="{1C4F570B-352A-EEAE-123F-C0CC3EDB4E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313" y="3423948"/>
            <a:ext cx="4457701" cy="2971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Horizon Scanning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6" name="Picture 5" descr="A person writing on a white board&#10;&#10;Description automatically generated with medium confidence">
            <a:extLst>
              <a:ext uri="{FF2B5EF4-FFF2-40B4-BE49-F238E27FC236}">
                <a16:creationId xmlns:a16="http://schemas.microsoft.com/office/drawing/2014/main" id="{41E9974E-D66C-37B1-C910-A22430D52C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414" y="3060685"/>
            <a:ext cx="14395171" cy="6109906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D5AEBB4-961F-724E-8266-A05C6B03866F}"/>
              </a:ext>
            </a:extLst>
          </p:cNvPr>
          <p:cNvSpPr txBox="1">
            <a:spLocks/>
          </p:cNvSpPr>
          <p:nvPr/>
        </p:nvSpPr>
        <p:spPr>
          <a:xfrm>
            <a:off x="1939156" y="2179168"/>
            <a:ext cx="14302783" cy="654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Scansione periodica </a:t>
            </a:r>
            <a:r>
              <a:rPr lang="it-IT" sz="3600" dirty="0">
                <a:solidFill>
                  <a:schemeClr val="tx2"/>
                </a:solidFill>
              </a:rPr>
              <a:t>strutturata con il metodo (LONG-)PESTLE</a:t>
            </a:r>
            <a:endParaRPr lang="it-IT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Horizon Scanning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D5AEBB4-961F-724E-8266-A05C6B03866F}"/>
              </a:ext>
            </a:extLst>
          </p:cNvPr>
          <p:cNvSpPr txBox="1">
            <a:spLocks/>
          </p:cNvSpPr>
          <p:nvPr/>
        </p:nvSpPr>
        <p:spPr>
          <a:xfrm>
            <a:off x="1939156" y="2179168"/>
            <a:ext cx="15129644" cy="654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Scansione continuativa</a:t>
            </a:r>
            <a:r>
              <a:rPr lang="it-IT" sz="3600" dirty="0">
                <a:solidFill>
                  <a:schemeClr val="tx2"/>
                </a:solidFill>
              </a:rPr>
              <a:t> tramite database condiviso (Microsoft Lists su Teams)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9D6DDD-869C-D432-FB4C-9D66ADFFB0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156" y="2934427"/>
            <a:ext cx="14702891" cy="51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Horizon Scanning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D5AEBB4-961F-724E-8266-A05C6B03866F}"/>
              </a:ext>
            </a:extLst>
          </p:cNvPr>
          <p:cNvSpPr txBox="1">
            <a:spLocks/>
          </p:cNvSpPr>
          <p:nvPr/>
        </p:nvSpPr>
        <p:spPr>
          <a:xfrm>
            <a:off x="914400" y="1528117"/>
            <a:ext cx="16577444" cy="654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3600" dirty="0">
                <a:solidFill>
                  <a:schemeClr val="tx2"/>
                </a:solidFill>
              </a:rPr>
              <a:t>La raccolta è solo il primo passo: esempio di processo di elaborazione da segnali a impatti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85AB3-668F-5409-6707-1383C0F7C6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93"/>
          <a:stretch/>
        </p:blipFill>
        <p:spPr>
          <a:xfrm>
            <a:off x="2725761" y="2241088"/>
            <a:ext cx="12836477" cy="6903211"/>
          </a:xfrm>
          <a:prstGeom prst="rect">
            <a:avLst/>
          </a:prstGeom>
        </p:spPr>
      </p:pic>
      <p:sp>
        <p:nvSpPr>
          <p:cNvPr id="6" name="Segnaposto contenuto 7">
            <a:extLst>
              <a:ext uri="{FF2B5EF4-FFF2-40B4-BE49-F238E27FC236}">
                <a16:creationId xmlns:a16="http://schemas.microsoft.com/office/drawing/2014/main" id="{7757E3D2-DC73-B867-4F37-E42C55F5E4B3}"/>
              </a:ext>
            </a:extLst>
          </p:cNvPr>
          <p:cNvSpPr txBox="1">
            <a:spLocks/>
          </p:cNvSpPr>
          <p:nvPr/>
        </p:nvSpPr>
        <p:spPr>
          <a:xfrm>
            <a:off x="914400" y="9093039"/>
            <a:ext cx="16577444" cy="654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000" dirty="0">
                <a:solidFill>
                  <a:schemeClr val="tx2"/>
                </a:solidFill>
              </a:rPr>
              <a:t>Per informazioni e iscrizioni: </a:t>
            </a:r>
            <a:r>
              <a:rPr lang="it-IT" sz="2000" dirty="0">
                <a:solidFill>
                  <a:schemeClr val="tx2"/>
                </a:solidFill>
                <a:hlinkClick r:id="rId8"/>
              </a:rPr>
              <a:t>https://espas.eu/horizon.html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8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Trends Analysis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A68620B9-92CF-E14C-153A-86C2767708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057" y="3106781"/>
            <a:ext cx="3592286" cy="478754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BC886-880B-F392-18A4-C226DAA27240}"/>
              </a:ext>
            </a:extLst>
          </p:cNvPr>
          <p:cNvSpPr txBox="1"/>
          <p:nvPr/>
        </p:nvSpPr>
        <p:spPr>
          <a:xfrm>
            <a:off x="7010400" y="2171700"/>
            <a:ext cx="7832436" cy="25157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it-IT" sz="3200" i="1" dirty="0">
                <a:solidFill>
                  <a:schemeClr val="tx2"/>
                </a:solidFill>
              </a:rPr>
              <a:t>L’UE è al centro di tendenze che potrebbero originare crisi interdipendenti a livello nazionale e internazionale. L’opzione peggiore è la passività. </a:t>
            </a:r>
            <a:r>
              <a:rPr lang="it-IT" sz="3200" dirty="0">
                <a:solidFill>
                  <a:schemeClr val="tx2"/>
                </a:solidFill>
              </a:rPr>
              <a:t>(p. 61)</a:t>
            </a:r>
            <a:endParaRPr lang="en-GB" sz="3200" b="1" i="1" dirty="0" err="1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A5072-7E79-903C-4466-B2FA02FC2762}"/>
              </a:ext>
            </a:extLst>
          </p:cNvPr>
          <p:cNvSpPr txBox="1"/>
          <p:nvPr/>
        </p:nvSpPr>
        <p:spPr>
          <a:xfrm rot="10800000">
            <a:off x="10642600" y="3740672"/>
            <a:ext cx="568036" cy="8687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8000" i="1" dirty="0">
                <a:solidFill>
                  <a:schemeClr val="tx2"/>
                </a:solidFill>
                <a:latin typeface="+mj-lt"/>
              </a:rPr>
              <a:t>“</a:t>
            </a:r>
            <a:endParaRPr lang="en-GB" sz="8000" b="1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B7AD9-FFEA-0C1B-6D7B-49D0733B8F63}"/>
              </a:ext>
            </a:extLst>
          </p:cNvPr>
          <p:cNvSpPr txBox="1"/>
          <p:nvPr/>
        </p:nvSpPr>
        <p:spPr>
          <a:xfrm>
            <a:off x="6442364" y="1901228"/>
            <a:ext cx="568036" cy="8687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8000" i="1" dirty="0">
                <a:solidFill>
                  <a:schemeClr val="tx2"/>
                </a:solidFill>
                <a:latin typeface="+mj-lt"/>
              </a:rPr>
              <a:t>“</a:t>
            </a:r>
            <a:endParaRPr lang="en-GB" sz="8000" b="1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CA647F6B-2A82-64A7-A7C7-8EE02CBF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4" y="5508393"/>
            <a:ext cx="11556590" cy="3806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chemeClr val="tx2"/>
                </a:solidFill>
              </a:rPr>
              <a:t>Tipici strumenti di analisi delle tendenze:</a:t>
            </a: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Mappatura dei driver (</a:t>
            </a:r>
            <a:r>
              <a:rPr lang="it-IT" sz="3600" i="1" dirty="0">
                <a:solidFill>
                  <a:schemeClr val="tx2"/>
                </a:solidFill>
              </a:rPr>
              <a:t>Driver mapping</a:t>
            </a:r>
            <a:r>
              <a:rPr lang="it-IT" sz="3600" dirty="0">
                <a:solidFill>
                  <a:schemeClr val="tx2"/>
                </a:solidFill>
              </a:rPr>
              <a:t>)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b="1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Matrici di impatto incrociato (</a:t>
            </a:r>
            <a:r>
              <a:rPr lang="it-IT" sz="3600" i="1" dirty="0">
                <a:solidFill>
                  <a:schemeClr val="tx2"/>
                </a:solidFill>
              </a:rPr>
              <a:t>Cross-impact </a:t>
            </a:r>
            <a:r>
              <a:rPr lang="it-IT" sz="3600" i="1" dirty="0" err="1">
                <a:solidFill>
                  <a:schemeClr val="tx2"/>
                </a:solidFill>
              </a:rPr>
              <a:t>matrix</a:t>
            </a:r>
            <a:r>
              <a:rPr lang="it-IT" sz="36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94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Trends Analysis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20FD30-22BB-D19C-E76A-2939CD32CA71}"/>
              </a:ext>
            </a:extLst>
          </p:cNvPr>
          <p:cNvGrpSpPr/>
          <p:nvPr/>
        </p:nvGrpSpPr>
        <p:grpSpPr>
          <a:xfrm>
            <a:off x="3733800" y="2453922"/>
            <a:ext cx="10820400" cy="6781800"/>
            <a:chOff x="2106791" y="1709107"/>
            <a:chExt cx="7720832" cy="465738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C8617EE-67C9-FF59-CBB4-88F7831C4A25}"/>
                </a:ext>
              </a:extLst>
            </p:cNvPr>
            <p:cNvGrpSpPr/>
            <p:nvPr/>
          </p:nvGrpSpPr>
          <p:grpSpPr>
            <a:xfrm>
              <a:off x="2364377" y="1709107"/>
              <a:ext cx="7463246" cy="4227115"/>
              <a:chOff x="0" y="0"/>
              <a:chExt cx="8614012" cy="6030297"/>
            </a:xfrm>
          </p:grpSpPr>
          <p:sp>
            <p:nvSpPr>
              <p:cNvPr id="25" name="Arrow: Left-Up 24">
                <a:extLst>
                  <a:ext uri="{FF2B5EF4-FFF2-40B4-BE49-F238E27FC236}">
                    <a16:creationId xmlns:a16="http://schemas.microsoft.com/office/drawing/2014/main" id="{B6160A09-9D36-9B2F-E924-7E1D98077CE3}"/>
                  </a:ext>
                </a:extLst>
              </p:cNvPr>
              <p:cNvSpPr/>
              <p:nvPr/>
            </p:nvSpPr>
            <p:spPr>
              <a:xfrm rot="5400000">
                <a:off x="1291857" y="-1291857"/>
                <a:ext cx="6030297" cy="8614012"/>
              </a:xfrm>
              <a:prstGeom prst="leftUpArrow">
                <a:avLst>
                  <a:gd name="adj1" fmla="val 1268"/>
                  <a:gd name="adj2" fmla="val 2896"/>
                  <a:gd name="adj3" fmla="val 4254"/>
                </a:avLst>
              </a:prstGeom>
              <a:solidFill>
                <a:srgbClr val="45B9BB"/>
              </a:solidFill>
              <a:ln>
                <a:solidFill>
                  <a:srgbClr val="385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BE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622331A-04D3-BA75-C8F4-9C7308D2EA55}"/>
                  </a:ext>
                </a:extLst>
              </p:cNvPr>
              <p:cNvCxnSpPr/>
              <p:nvPr/>
            </p:nvCxnSpPr>
            <p:spPr>
              <a:xfrm>
                <a:off x="232005" y="2963788"/>
                <a:ext cx="8077200" cy="9525"/>
              </a:xfrm>
              <a:prstGeom prst="line">
                <a:avLst/>
              </a:prstGeom>
              <a:ln>
                <a:solidFill>
                  <a:srgbClr val="385D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7727F08-4727-0BE3-2B6C-AE48B3C1C2C0}"/>
                  </a:ext>
                </a:extLst>
              </p:cNvPr>
              <p:cNvCxnSpPr/>
              <p:nvPr/>
            </p:nvCxnSpPr>
            <p:spPr>
              <a:xfrm flipV="1">
                <a:off x="4357438" y="92997"/>
                <a:ext cx="38100" cy="5686425"/>
              </a:xfrm>
              <a:prstGeom prst="line">
                <a:avLst/>
              </a:prstGeom>
              <a:ln>
                <a:solidFill>
                  <a:srgbClr val="385D8A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559646CD-1D1D-2714-9997-5E50A4F81DB6}"/>
                </a:ext>
              </a:extLst>
            </p:cNvPr>
            <p:cNvSpPr txBox="1">
              <a:spLocks/>
            </p:cNvSpPr>
            <p:nvPr/>
          </p:nvSpPr>
          <p:spPr>
            <a:xfrm>
              <a:off x="2564158" y="5946263"/>
              <a:ext cx="1870955" cy="4202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latin typeface="+mj-lt"/>
                </a:rPr>
                <a:t>Outcome or direction is more certain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D9F22F4F-6CF8-947B-9DB4-8861D2A85972}"/>
                </a:ext>
              </a:extLst>
            </p:cNvPr>
            <p:cNvSpPr txBox="1">
              <a:spLocks/>
            </p:cNvSpPr>
            <p:nvPr/>
          </p:nvSpPr>
          <p:spPr>
            <a:xfrm>
              <a:off x="7956668" y="5946263"/>
              <a:ext cx="1870955" cy="4202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latin typeface="+mn-lt"/>
                </a:rPr>
                <a:t>Outcome or direction is more uncertain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D26A7F88-8DCC-84B9-D750-FAC74F74443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501857" y="5019595"/>
              <a:ext cx="1468464" cy="2585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latin typeface="+mn-lt"/>
                </a:rPr>
                <a:t>Less important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C78CDE6C-AB3D-58F9-C25B-48AFBAF8C966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501857" y="2531630"/>
              <a:ext cx="1468464" cy="2585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latin typeface="+mn-lt"/>
                </a:rPr>
                <a:t>More important</a:t>
              </a: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48C2226D-C56D-F429-2A78-E9B498036943}"/>
                </a:ext>
              </a:extLst>
            </p:cNvPr>
            <p:cNvSpPr txBox="1">
              <a:spLocks/>
            </p:cNvSpPr>
            <p:nvPr/>
          </p:nvSpPr>
          <p:spPr>
            <a:xfrm>
              <a:off x="6862355" y="2211978"/>
              <a:ext cx="2360022" cy="44152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latin typeface="+mn-lt"/>
                </a:rPr>
                <a:t>Critical uncertainties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175640E8-4487-C9BB-D4CE-96DC853BFB2A}"/>
                </a:ext>
              </a:extLst>
            </p:cNvPr>
            <p:cNvSpPr txBox="1">
              <a:spLocks/>
            </p:cNvSpPr>
            <p:nvPr/>
          </p:nvSpPr>
          <p:spPr>
            <a:xfrm>
              <a:off x="3072025" y="2244074"/>
              <a:ext cx="2360022" cy="441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latin typeface="+mn-lt"/>
                </a:rPr>
                <a:t>Predetermined elements</a:t>
              </a:r>
              <a:br>
                <a:rPr lang="en-GB" sz="2000" dirty="0">
                  <a:latin typeface="+mn-lt"/>
                </a:rPr>
              </a:br>
              <a:r>
                <a:rPr lang="en-GB" sz="2000" dirty="0">
                  <a:latin typeface="+mn-lt"/>
                </a:rPr>
                <a:t>(parameters)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6E1866D7-F947-CED1-6ED9-C10FDF3AE566}"/>
                </a:ext>
              </a:extLst>
            </p:cNvPr>
            <p:cNvSpPr txBox="1">
              <a:spLocks/>
            </p:cNvSpPr>
            <p:nvPr/>
          </p:nvSpPr>
          <p:spPr>
            <a:xfrm>
              <a:off x="3071312" y="4496225"/>
              <a:ext cx="2360022" cy="44152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>
                  <a:latin typeface="+mj-lt"/>
                </a:rPr>
                <a:t>Context</a:t>
              </a:r>
              <a:r>
                <a:rPr lang="en-GB" sz="1800" dirty="0"/>
                <a:t>/noise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8A3B81BA-2EEF-109F-0983-EFA018797453}"/>
                </a:ext>
              </a:extLst>
            </p:cNvPr>
            <p:cNvSpPr txBox="1">
              <a:spLocks/>
            </p:cNvSpPr>
            <p:nvPr/>
          </p:nvSpPr>
          <p:spPr>
            <a:xfrm>
              <a:off x="6776657" y="4496225"/>
              <a:ext cx="2360022" cy="441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latin typeface="+mn-lt"/>
                </a:rPr>
                <a:t>Uncertainties to be monitored </a:t>
              </a:r>
              <a:r>
                <a:rPr lang="en-GB" sz="2000" dirty="0">
                  <a:latin typeface="+mn-lt"/>
                  <a:sym typeface="Wingdings" panose="05000000000000000000" pitchFamily="2" charset="2"/>
                </a:rPr>
                <a:t> wild cards</a:t>
              </a:r>
              <a:endParaRPr lang="en-GB" sz="2000" dirty="0">
                <a:latin typeface="+mn-lt"/>
              </a:endParaRPr>
            </a:p>
          </p:txBody>
        </p:sp>
      </p:grpSp>
      <p:sp>
        <p:nvSpPr>
          <p:cNvPr id="28" name="Segnaposto contenuto 7">
            <a:extLst>
              <a:ext uri="{FF2B5EF4-FFF2-40B4-BE49-F238E27FC236}">
                <a16:creationId xmlns:a16="http://schemas.microsoft.com/office/drawing/2014/main" id="{B45D7567-0BEA-E400-72ED-DFFE36372585}"/>
              </a:ext>
            </a:extLst>
          </p:cNvPr>
          <p:cNvSpPr txBox="1">
            <a:spLocks/>
          </p:cNvSpPr>
          <p:nvPr/>
        </p:nvSpPr>
        <p:spPr>
          <a:xfrm>
            <a:off x="7505700" y="1492123"/>
            <a:ext cx="3276600" cy="67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Driver mapping</a:t>
            </a:r>
          </a:p>
        </p:txBody>
      </p:sp>
    </p:spTree>
    <p:extLst>
      <p:ext uri="{BB962C8B-B14F-4D97-AF65-F5344CB8AC3E}">
        <p14:creationId xmlns:p14="http://schemas.microsoft.com/office/powerpoint/2010/main" val="7307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Trends Analysis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28" name="Segnaposto contenuto 7">
            <a:extLst>
              <a:ext uri="{FF2B5EF4-FFF2-40B4-BE49-F238E27FC236}">
                <a16:creationId xmlns:a16="http://schemas.microsoft.com/office/drawing/2014/main" id="{B45D7567-0BEA-E400-72ED-DFFE36372585}"/>
              </a:ext>
            </a:extLst>
          </p:cNvPr>
          <p:cNvSpPr txBox="1">
            <a:spLocks/>
          </p:cNvSpPr>
          <p:nvPr/>
        </p:nvSpPr>
        <p:spPr>
          <a:xfrm>
            <a:off x="7129895" y="1536130"/>
            <a:ext cx="4000500" cy="67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Cross-impact </a:t>
            </a:r>
            <a:r>
              <a:rPr lang="it-IT" sz="3600" b="1" dirty="0" err="1">
                <a:solidFill>
                  <a:schemeClr val="tx2"/>
                </a:solidFill>
              </a:rPr>
              <a:t>matrix</a:t>
            </a:r>
            <a:endParaRPr lang="it-IT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E9D510-03A1-D074-4CE7-97C75C331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34979"/>
              </p:ext>
            </p:extLst>
          </p:nvPr>
        </p:nvGraphicFramePr>
        <p:xfrm>
          <a:off x="3345605" y="3263095"/>
          <a:ext cx="10892394" cy="575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399">
                  <a:extLst>
                    <a:ext uri="{9D8B030D-6E8A-4147-A177-3AD203B41FA5}">
                      <a16:colId xmlns:a16="http://schemas.microsoft.com/office/drawing/2014/main" val="750986023"/>
                    </a:ext>
                  </a:extLst>
                </a:gridCol>
                <a:gridCol w="1815399">
                  <a:extLst>
                    <a:ext uri="{9D8B030D-6E8A-4147-A177-3AD203B41FA5}">
                      <a16:colId xmlns:a16="http://schemas.microsoft.com/office/drawing/2014/main" val="3860985467"/>
                    </a:ext>
                  </a:extLst>
                </a:gridCol>
                <a:gridCol w="1815399">
                  <a:extLst>
                    <a:ext uri="{9D8B030D-6E8A-4147-A177-3AD203B41FA5}">
                      <a16:colId xmlns:a16="http://schemas.microsoft.com/office/drawing/2014/main" val="2064736841"/>
                    </a:ext>
                  </a:extLst>
                </a:gridCol>
                <a:gridCol w="1815399">
                  <a:extLst>
                    <a:ext uri="{9D8B030D-6E8A-4147-A177-3AD203B41FA5}">
                      <a16:colId xmlns:a16="http://schemas.microsoft.com/office/drawing/2014/main" val="1909186528"/>
                    </a:ext>
                  </a:extLst>
                </a:gridCol>
                <a:gridCol w="1815399">
                  <a:extLst>
                    <a:ext uri="{9D8B030D-6E8A-4147-A177-3AD203B41FA5}">
                      <a16:colId xmlns:a16="http://schemas.microsoft.com/office/drawing/2014/main" val="2265838588"/>
                    </a:ext>
                  </a:extLst>
                </a:gridCol>
                <a:gridCol w="1815399">
                  <a:extLst>
                    <a:ext uri="{9D8B030D-6E8A-4147-A177-3AD203B41FA5}">
                      <a16:colId xmlns:a16="http://schemas.microsoft.com/office/drawing/2014/main" val="2024601033"/>
                    </a:ext>
                  </a:extLst>
                </a:gridCol>
              </a:tblGrid>
              <a:tr h="948873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1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2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3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4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5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1164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1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556897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2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607873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3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9470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4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490891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</a:t>
                      </a:r>
                      <a:r>
                        <a:rPr lang="en-GB" sz="2800" baseline="-2500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5</a:t>
                      </a:r>
                      <a:endParaRPr lang="fr-BE" sz="280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>
                    <a:solidFill>
                      <a:srgbClr val="61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11803"/>
                  </a:ext>
                </a:extLst>
              </a:tr>
            </a:tbl>
          </a:graphicData>
        </a:graphic>
      </p:graphicFrame>
      <p:sp>
        <p:nvSpPr>
          <p:cNvPr id="6" name="Segnaposto contenuto 7">
            <a:extLst>
              <a:ext uri="{FF2B5EF4-FFF2-40B4-BE49-F238E27FC236}">
                <a16:creationId xmlns:a16="http://schemas.microsoft.com/office/drawing/2014/main" id="{33A49E07-E8ED-C854-DF3D-7E44A31FA22F}"/>
              </a:ext>
            </a:extLst>
          </p:cNvPr>
          <p:cNvSpPr txBox="1">
            <a:spLocks/>
          </p:cNvSpPr>
          <p:nvPr/>
        </p:nvSpPr>
        <p:spPr>
          <a:xfrm rot="16200000">
            <a:off x="853654" y="6423447"/>
            <a:ext cx="4000500" cy="67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Impatto di…</a:t>
            </a:r>
          </a:p>
        </p:txBody>
      </p:sp>
      <p:sp>
        <p:nvSpPr>
          <p:cNvPr id="13" name="Segnaposto contenuto 7">
            <a:extLst>
              <a:ext uri="{FF2B5EF4-FFF2-40B4-BE49-F238E27FC236}">
                <a16:creationId xmlns:a16="http://schemas.microsoft.com/office/drawing/2014/main" id="{C140275A-DFE9-27B4-B7B6-BFAB502D516D}"/>
              </a:ext>
            </a:extLst>
          </p:cNvPr>
          <p:cNvSpPr txBox="1">
            <a:spLocks/>
          </p:cNvSpPr>
          <p:nvPr/>
        </p:nvSpPr>
        <p:spPr>
          <a:xfrm>
            <a:off x="7089424" y="2580806"/>
            <a:ext cx="4000500" cy="67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Impatto su…</a:t>
            </a:r>
          </a:p>
        </p:txBody>
      </p:sp>
    </p:spTree>
    <p:extLst>
      <p:ext uri="{BB962C8B-B14F-4D97-AF65-F5344CB8AC3E}">
        <p14:creationId xmlns:p14="http://schemas.microsoft.com/office/powerpoint/2010/main" val="39148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Trends Analysis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28" name="Segnaposto contenuto 7">
            <a:extLst>
              <a:ext uri="{FF2B5EF4-FFF2-40B4-BE49-F238E27FC236}">
                <a16:creationId xmlns:a16="http://schemas.microsoft.com/office/drawing/2014/main" id="{B45D7567-0BEA-E400-72ED-DFFE36372585}"/>
              </a:ext>
            </a:extLst>
          </p:cNvPr>
          <p:cNvSpPr txBox="1">
            <a:spLocks/>
          </p:cNvSpPr>
          <p:nvPr/>
        </p:nvSpPr>
        <p:spPr>
          <a:xfrm>
            <a:off x="7129895" y="1536130"/>
            <a:ext cx="4000500" cy="67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Cross-impact </a:t>
            </a:r>
            <a:r>
              <a:rPr lang="it-IT" sz="3600" b="1" dirty="0" err="1">
                <a:solidFill>
                  <a:schemeClr val="tx2"/>
                </a:solidFill>
              </a:rPr>
              <a:t>matrix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792ABE-0A9F-AE13-BC71-23CC715D31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982" y="2361946"/>
            <a:ext cx="10820400" cy="7076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5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Scenari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3" name="Segnaposto contenuto 7">
            <a:extLst>
              <a:ext uri="{FF2B5EF4-FFF2-40B4-BE49-F238E27FC236}">
                <a16:creationId xmlns:a16="http://schemas.microsoft.com/office/drawing/2014/main" id="{83A0F328-811D-06DD-5367-CE3AA8EF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29" y="2018324"/>
            <a:ext cx="6172200" cy="37669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chemeClr val="tx2"/>
                </a:solidFill>
              </a:rPr>
              <a:t>Metodi comuni</a:t>
            </a:r>
          </a:p>
          <a:p>
            <a:pPr marL="0" indent="0">
              <a:buNone/>
            </a:pPr>
            <a:endParaRPr lang="it-IT" sz="10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Matrice 2x2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b="1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Analisi morfologica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Futuri/archetipi alternativi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Scenari induttivi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«</a:t>
            </a:r>
            <a:r>
              <a:rPr lang="it-IT" sz="3600" dirty="0" err="1">
                <a:solidFill>
                  <a:schemeClr val="tx2"/>
                </a:solidFill>
              </a:rPr>
              <a:t>Manoa</a:t>
            </a:r>
            <a:r>
              <a:rPr lang="it-IT" sz="3600" dirty="0">
                <a:solidFill>
                  <a:schemeClr val="tx2"/>
                </a:solidFill>
              </a:rPr>
              <a:t>» </a:t>
            </a:r>
            <a:r>
              <a:rPr lang="it-IT" sz="3600" dirty="0" err="1">
                <a:solidFill>
                  <a:schemeClr val="tx2"/>
                </a:solidFill>
              </a:rPr>
              <a:t>method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B386-DBDE-8842-0713-D3C934F51E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2039719"/>
            <a:ext cx="9984449" cy="50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A3DC8-E0C9-4546-F025-C5D2A0F6D8CD}"/>
              </a:ext>
            </a:extLst>
          </p:cNvPr>
          <p:cNvSpPr txBox="1"/>
          <p:nvPr/>
        </p:nvSpPr>
        <p:spPr>
          <a:xfrm>
            <a:off x="7772400" y="7222587"/>
            <a:ext cx="7010400" cy="748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en-GB" sz="1400" dirty="0">
                <a:solidFill>
                  <a:srgbClr val="003399"/>
                </a:solidFill>
                <a:ea typeface="Arial" charset="0"/>
                <a:cs typeface="Arial" charset="0"/>
              </a:rPr>
              <a:t>ART (2021) – ESPAS Ideas Paper on ‘Populism’: </a:t>
            </a:r>
            <a:r>
              <a:rPr lang="en-GB" sz="1400" dirty="0">
                <a:solidFill>
                  <a:srgbClr val="003399"/>
                </a:solidFill>
                <a:ea typeface="Arial" charset="0"/>
                <a:cs typeface="Arial" charset="0"/>
                <a:hlinkClick r:id="rId8"/>
              </a:rPr>
              <a:t>https://espas.eu/files/Ideas_Papers_Populism_final.pdf</a:t>
            </a:r>
            <a:r>
              <a:rPr lang="en-GB" sz="1400" dirty="0">
                <a:solidFill>
                  <a:srgbClr val="003399"/>
                </a:solidFill>
                <a:ea typeface="Arial" charset="0"/>
                <a:cs typeface="Arial" charset="0"/>
              </a:rPr>
              <a:t> </a:t>
            </a:r>
            <a:endParaRPr lang="fr-BE" sz="1400" dirty="0" err="1">
              <a:solidFill>
                <a:srgbClr val="003399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F0743-FBEB-8747-C708-C9E5FD2DF31D}"/>
              </a:ext>
            </a:extLst>
          </p:cNvPr>
          <p:cNvSpPr txBox="1"/>
          <p:nvPr/>
        </p:nvSpPr>
        <p:spPr>
          <a:xfrm>
            <a:off x="356803" y="6240579"/>
            <a:ext cx="6930347" cy="27129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it-IT" sz="2800" i="1" dirty="0">
                <a:solidFill>
                  <a:schemeClr val="tx2"/>
                </a:solidFill>
              </a:rPr>
              <a:t>L’unico modo che abbiamo di scoprire cosa non sappiamo è quello di scriverci una storia, e a un certo momento si arriva al punto in cui ci si dice «non so poi cosa succede» -- e allora si smette di scrivere! E si fa ricerca, si parla con altre persone, si cerca di capire le cose!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3C374-D830-F71A-BA93-310D8FBD484C}"/>
              </a:ext>
            </a:extLst>
          </p:cNvPr>
          <p:cNvSpPr txBox="1"/>
          <p:nvPr/>
        </p:nvSpPr>
        <p:spPr>
          <a:xfrm rot="10800000">
            <a:off x="6217798" y="8296701"/>
            <a:ext cx="568036" cy="8687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8000" i="1" dirty="0">
                <a:solidFill>
                  <a:schemeClr val="tx2"/>
                </a:solidFill>
                <a:latin typeface="+mj-lt"/>
              </a:rPr>
              <a:t>“</a:t>
            </a:r>
            <a:endParaRPr lang="en-GB" sz="8000" b="1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2EFB1-31A7-5005-55E0-70E0E72275E7}"/>
              </a:ext>
            </a:extLst>
          </p:cNvPr>
          <p:cNvSpPr txBox="1"/>
          <p:nvPr/>
        </p:nvSpPr>
        <p:spPr>
          <a:xfrm>
            <a:off x="-38051" y="5905500"/>
            <a:ext cx="568036" cy="8687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8000" i="1" dirty="0">
                <a:solidFill>
                  <a:schemeClr val="tx2"/>
                </a:solidFill>
                <a:latin typeface="+mj-lt"/>
              </a:rPr>
              <a:t>“</a:t>
            </a:r>
            <a:endParaRPr lang="en-GB" sz="8000" b="1" dirty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Segnaposto contenuto 7">
            <a:extLst>
              <a:ext uri="{FF2B5EF4-FFF2-40B4-BE49-F238E27FC236}">
                <a16:creationId xmlns:a16="http://schemas.microsoft.com/office/drawing/2014/main" id="{3E137A50-8AC7-C334-1F70-C293267E12F8}"/>
              </a:ext>
            </a:extLst>
          </p:cNvPr>
          <p:cNvSpPr txBox="1">
            <a:spLocks/>
          </p:cNvSpPr>
          <p:nvPr/>
        </p:nvSpPr>
        <p:spPr>
          <a:xfrm>
            <a:off x="3713929" y="8917940"/>
            <a:ext cx="3327447" cy="597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400" b="1" i="1" dirty="0">
                <a:solidFill>
                  <a:schemeClr val="tx2"/>
                </a:solidFill>
              </a:rPr>
              <a:t>Jerome C. Glenn (2023)</a:t>
            </a:r>
          </a:p>
          <a:p>
            <a:pPr marL="0" indent="0">
              <a:buFont typeface="Arial" pitchFamily="34" charset="0"/>
              <a:buNone/>
            </a:pPr>
            <a:endParaRPr lang="it-IT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Analisi degli impatti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3" name="Segnaposto contenuto 7">
            <a:extLst>
              <a:ext uri="{FF2B5EF4-FFF2-40B4-BE49-F238E27FC236}">
                <a16:creationId xmlns:a16="http://schemas.microsoft.com/office/drawing/2014/main" id="{83A0F328-811D-06DD-5367-CE3AA8EF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02" y="2392683"/>
            <a:ext cx="3086100" cy="610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chemeClr val="tx2"/>
                </a:solidFill>
              </a:rPr>
              <a:t>Futures Wheel</a:t>
            </a:r>
          </a:p>
          <a:p>
            <a:pPr marL="0" indent="0">
              <a:buNone/>
            </a:pPr>
            <a:endParaRPr lang="it-IT" sz="1000" dirty="0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1582D6-43A7-1F58-1998-1E1406016456}"/>
              </a:ext>
            </a:extLst>
          </p:cNvPr>
          <p:cNvGrpSpPr/>
          <p:nvPr/>
        </p:nvGrpSpPr>
        <p:grpSpPr>
          <a:xfrm>
            <a:off x="1295400" y="3815279"/>
            <a:ext cx="4889045" cy="4725375"/>
            <a:chOff x="113528" y="1401996"/>
            <a:chExt cx="4266873" cy="41240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CFB97B9-5709-8387-EB16-DB2FC2E220AD}"/>
                </a:ext>
              </a:extLst>
            </p:cNvPr>
            <p:cNvSpPr/>
            <p:nvPr/>
          </p:nvSpPr>
          <p:spPr>
            <a:xfrm>
              <a:off x="420688" y="1573616"/>
              <a:ext cx="3733826" cy="3790258"/>
            </a:xfrm>
            <a:prstGeom prst="ellipse">
              <a:avLst/>
            </a:prstGeom>
            <a:noFill/>
            <a:ln w="28575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519BFB-3C2B-B577-9C83-6452BD6F6566}"/>
                </a:ext>
              </a:extLst>
            </p:cNvPr>
            <p:cNvSpPr/>
            <p:nvPr/>
          </p:nvSpPr>
          <p:spPr>
            <a:xfrm>
              <a:off x="1820487" y="2911859"/>
              <a:ext cx="956829" cy="922713"/>
            </a:xfrm>
            <a:prstGeom prst="ellipse">
              <a:avLst/>
            </a:prstGeom>
            <a:solidFill>
              <a:srgbClr val="47BCCA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Source Sans 3" panose="020B0303030403020204" pitchFamily="34" charset="0"/>
                </a:rPr>
                <a:t>Initial input</a:t>
              </a:r>
              <a:endParaRPr lang="fr-BE" sz="1200" dirty="0">
                <a:latin typeface="Source Sans 3" panose="020B0303030403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92E89E-2420-82C4-3C19-4A5CD24619CD}"/>
                </a:ext>
              </a:extLst>
            </p:cNvPr>
            <p:cNvSpPr/>
            <p:nvPr/>
          </p:nvSpPr>
          <p:spPr>
            <a:xfrm>
              <a:off x="2619428" y="4976187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C37BA4-3C5E-4225-2006-2D558725F6B3}"/>
                </a:ext>
              </a:extLst>
            </p:cNvPr>
            <p:cNvSpPr/>
            <p:nvPr/>
          </p:nvSpPr>
          <p:spPr>
            <a:xfrm>
              <a:off x="695812" y="4576406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DBF725-9556-6629-84D2-9F797E271D7A}"/>
                </a:ext>
              </a:extLst>
            </p:cNvPr>
            <p:cNvSpPr/>
            <p:nvPr/>
          </p:nvSpPr>
          <p:spPr>
            <a:xfrm>
              <a:off x="1448172" y="5014534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95F05A-214E-D3CA-B6EE-BDE191181D69}"/>
                </a:ext>
              </a:extLst>
            </p:cNvPr>
            <p:cNvSpPr/>
            <p:nvPr/>
          </p:nvSpPr>
          <p:spPr>
            <a:xfrm>
              <a:off x="3371788" y="4494689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CD8754-4B96-CD7E-4B4E-7277C1480492}"/>
                </a:ext>
              </a:extLst>
            </p:cNvPr>
            <p:cNvSpPr/>
            <p:nvPr/>
          </p:nvSpPr>
          <p:spPr>
            <a:xfrm>
              <a:off x="1128216" y="2275913"/>
              <a:ext cx="2310938" cy="2231104"/>
            </a:xfrm>
            <a:prstGeom prst="ellipse">
              <a:avLst/>
            </a:prstGeom>
            <a:noFill/>
            <a:ln w="28575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>
                <a:noFill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CBA030-ED97-9646-5313-AEFFA954FB7A}"/>
                </a:ext>
              </a:extLst>
            </p:cNvPr>
            <p:cNvSpPr/>
            <p:nvPr/>
          </p:nvSpPr>
          <p:spPr>
            <a:xfrm>
              <a:off x="2619425" y="2211285"/>
              <a:ext cx="687185" cy="656706"/>
            </a:xfrm>
            <a:prstGeom prst="ellipse">
              <a:avLst/>
            </a:prstGeom>
            <a:solidFill>
              <a:srgbClr val="81D2D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7CD626-C004-2590-A097-C1AE2EE9E17F}"/>
                </a:ext>
              </a:extLst>
            </p:cNvPr>
            <p:cNvSpPr/>
            <p:nvPr/>
          </p:nvSpPr>
          <p:spPr>
            <a:xfrm>
              <a:off x="1596500" y="2041853"/>
              <a:ext cx="687185" cy="656706"/>
            </a:xfrm>
            <a:prstGeom prst="ellipse">
              <a:avLst/>
            </a:prstGeom>
            <a:solidFill>
              <a:srgbClr val="81D2D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0507AF-5287-A79D-9E64-7DD61DA2BE7D}"/>
                </a:ext>
              </a:extLst>
            </p:cNvPr>
            <p:cNvSpPr/>
            <p:nvPr/>
          </p:nvSpPr>
          <p:spPr>
            <a:xfrm>
              <a:off x="3076113" y="3368273"/>
              <a:ext cx="687185" cy="656706"/>
            </a:xfrm>
            <a:prstGeom prst="ellipse">
              <a:avLst/>
            </a:prstGeom>
            <a:solidFill>
              <a:srgbClr val="81D2D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172C7EB-AA8A-A592-66C7-F6EC2E8C2BE6}"/>
                </a:ext>
              </a:extLst>
            </p:cNvPr>
            <p:cNvSpPr/>
            <p:nvPr/>
          </p:nvSpPr>
          <p:spPr>
            <a:xfrm>
              <a:off x="2089669" y="4114036"/>
              <a:ext cx="687185" cy="656706"/>
            </a:xfrm>
            <a:prstGeom prst="ellipse">
              <a:avLst/>
            </a:prstGeom>
            <a:solidFill>
              <a:srgbClr val="81D2D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9C1460-8A87-6352-D280-C733FA9FA30F}"/>
                </a:ext>
              </a:extLst>
            </p:cNvPr>
            <p:cNvSpPr/>
            <p:nvPr/>
          </p:nvSpPr>
          <p:spPr>
            <a:xfrm>
              <a:off x="1065326" y="3785683"/>
              <a:ext cx="687185" cy="656706"/>
            </a:xfrm>
            <a:prstGeom prst="ellipse">
              <a:avLst/>
            </a:prstGeom>
            <a:solidFill>
              <a:srgbClr val="81D2D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AD43A3-DC6F-1E1B-90CD-2AD89D87F765}"/>
                </a:ext>
              </a:extLst>
            </p:cNvPr>
            <p:cNvSpPr/>
            <p:nvPr/>
          </p:nvSpPr>
          <p:spPr>
            <a:xfrm>
              <a:off x="859314" y="2782375"/>
              <a:ext cx="687185" cy="656706"/>
            </a:xfrm>
            <a:prstGeom prst="ellipse">
              <a:avLst/>
            </a:prstGeom>
            <a:solidFill>
              <a:srgbClr val="81D2D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A5BECC6-4D59-FCD5-BB23-6673A145DA26}"/>
                </a:ext>
              </a:extLst>
            </p:cNvPr>
            <p:cNvSpPr/>
            <p:nvPr/>
          </p:nvSpPr>
          <p:spPr>
            <a:xfrm>
              <a:off x="3300838" y="1862280"/>
              <a:ext cx="526474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DD150B-7E26-6FAA-B266-6A20C10D1849}"/>
                </a:ext>
              </a:extLst>
            </p:cNvPr>
            <p:cNvSpPr/>
            <p:nvPr/>
          </p:nvSpPr>
          <p:spPr>
            <a:xfrm>
              <a:off x="2447164" y="1401996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1E4327C-8E75-8450-F11A-FCADD0EFA295}"/>
                </a:ext>
              </a:extLst>
            </p:cNvPr>
            <p:cNvSpPr/>
            <p:nvPr/>
          </p:nvSpPr>
          <p:spPr>
            <a:xfrm>
              <a:off x="1489274" y="1417969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2CE7AB-5E4D-F8C0-97D5-7BEB6774E1FC}"/>
                </a:ext>
              </a:extLst>
            </p:cNvPr>
            <p:cNvSpPr/>
            <p:nvPr/>
          </p:nvSpPr>
          <p:spPr>
            <a:xfrm>
              <a:off x="672340" y="1911561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A3D993-F9A4-965A-E5AB-CC67034518E8}"/>
                </a:ext>
              </a:extLst>
            </p:cNvPr>
            <p:cNvSpPr/>
            <p:nvPr/>
          </p:nvSpPr>
          <p:spPr>
            <a:xfrm>
              <a:off x="3755160" y="2651781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4B651A-BA02-53F5-57CF-6102BD996B6C}"/>
                </a:ext>
              </a:extLst>
            </p:cNvPr>
            <p:cNvSpPr/>
            <p:nvPr/>
          </p:nvSpPr>
          <p:spPr>
            <a:xfrm>
              <a:off x="3853928" y="3666151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D4CDA67-582B-6369-2F55-AB6164DD648A}"/>
                </a:ext>
              </a:extLst>
            </p:cNvPr>
            <p:cNvSpPr/>
            <p:nvPr/>
          </p:nvSpPr>
          <p:spPr>
            <a:xfrm>
              <a:off x="302946" y="2442812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5AFB46-3199-6F3E-5C9F-89DD2F2EB68F}"/>
                </a:ext>
              </a:extLst>
            </p:cNvPr>
            <p:cNvCxnSpPr>
              <a:stCxn id="29" idx="3"/>
              <a:endCxn id="23" idx="7"/>
            </p:cNvCxnSpPr>
            <p:nvPr/>
          </p:nvCxnSpPr>
          <p:spPr>
            <a:xfrm flipH="1">
              <a:off x="3205974" y="2298867"/>
              <a:ext cx="171964" cy="8591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6D1784-422B-BD89-7524-B0EEDEDCD0E0}"/>
                </a:ext>
              </a:extLst>
            </p:cNvPr>
            <p:cNvCxnSpPr>
              <a:stCxn id="33" idx="2"/>
              <a:endCxn id="23" idx="6"/>
            </p:cNvCxnSpPr>
            <p:nvPr/>
          </p:nvCxnSpPr>
          <p:spPr>
            <a:xfrm flipH="1" flipV="1">
              <a:off x="3306610" y="2539639"/>
              <a:ext cx="448550" cy="367889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4B355-E1C6-B987-F472-F590650CE2B1}"/>
                </a:ext>
              </a:extLst>
            </p:cNvPr>
            <p:cNvCxnSpPr>
              <a:stCxn id="23" idx="0"/>
              <a:endCxn id="30" idx="4"/>
            </p:cNvCxnSpPr>
            <p:nvPr/>
          </p:nvCxnSpPr>
          <p:spPr>
            <a:xfrm flipH="1" flipV="1">
              <a:off x="2710401" y="1913489"/>
              <a:ext cx="252617" cy="297796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2F5187-536B-C108-679B-B4D7A7D91127}"/>
                </a:ext>
              </a:extLst>
            </p:cNvPr>
            <p:cNvCxnSpPr>
              <a:stCxn id="34" idx="1"/>
              <a:endCxn id="25" idx="6"/>
            </p:cNvCxnSpPr>
            <p:nvPr/>
          </p:nvCxnSpPr>
          <p:spPr>
            <a:xfrm flipH="1" flipV="1">
              <a:off x="3763298" y="3696627"/>
              <a:ext cx="167730" cy="44430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AA0932-CEA4-73A2-0026-828D00500C63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3528215" y="4013129"/>
              <a:ext cx="106810" cy="481560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A8ED75-7603-BB6F-291F-CCFAF03E2394}"/>
                </a:ext>
              </a:extLst>
            </p:cNvPr>
            <p:cNvCxnSpPr>
              <a:endCxn id="26" idx="5"/>
            </p:cNvCxnSpPr>
            <p:nvPr/>
          </p:nvCxnSpPr>
          <p:spPr>
            <a:xfrm flipH="1" flipV="1">
              <a:off x="2676218" y="4674570"/>
              <a:ext cx="181452" cy="303483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F43B40-75FC-336A-5481-B35A07A3662D}"/>
                </a:ext>
              </a:extLst>
            </p:cNvPr>
            <p:cNvCxnSpPr>
              <a:endCxn id="26" idx="3"/>
            </p:cNvCxnSpPr>
            <p:nvPr/>
          </p:nvCxnSpPr>
          <p:spPr>
            <a:xfrm flipV="1">
              <a:off x="1805121" y="4674570"/>
              <a:ext cx="385184" cy="364031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89E4F2D-5BD1-B19F-F4F6-6D128510F594}"/>
                </a:ext>
              </a:extLst>
            </p:cNvPr>
            <p:cNvCxnSpPr>
              <a:stCxn id="19" idx="7"/>
            </p:cNvCxnSpPr>
            <p:nvPr/>
          </p:nvCxnSpPr>
          <p:spPr>
            <a:xfrm flipV="1">
              <a:off x="1145185" y="4418324"/>
              <a:ext cx="130489" cy="232988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65A0CE-0D30-19A8-78EE-1BAECF576291}"/>
                </a:ext>
              </a:extLst>
            </p:cNvPr>
            <p:cNvCxnSpPr>
              <a:stCxn id="57" idx="6"/>
              <a:endCxn id="28" idx="3"/>
            </p:cNvCxnSpPr>
            <p:nvPr/>
          </p:nvCxnSpPr>
          <p:spPr>
            <a:xfrm>
              <a:off x="640001" y="3328724"/>
              <a:ext cx="319948" cy="14184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57B3E9A-26AC-3186-916E-65CB6925FA64}"/>
                </a:ext>
              </a:extLst>
            </p:cNvPr>
            <p:cNvCxnSpPr>
              <a:stCxn id="58" idx="7"/>
            </p:cNvCxnSpPr>
            <p:nvPr/>
          </p:nvCxnSpPr>
          <p:spPr>
            <a:xfrm flipV="1">
              <a:off x="652552" y="3407273"/>
              <a:ext cx="409208" cy="517198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D28734-AA26-0AFF-91BD-8A50C3A570B0}"/>
                </a:ext>
              </a:extLst>
            </p:cNvPr>
            <p:cNvCxnSpPr>
              <a:endCxn id="32" idx="4"/>
            </p:cNvCxnSpPr>
            <p:nvPr/>
          </p:nvCxnSpPr>
          <p:spPr>
            <a:xfrm flipH="1" flipV="1">
              <a:off x="935577" y="2423054"/>
              <a:ext cx="226503" cy="357903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4A04B92-C580-4B04-64C2-C12B3B65E6F7}"/>
                </a:ext>
              </a:extLst>
            </p:cNvPr>
            <p:cNvCxnSpPr>
              <a:stCxn id="35" idx="5"/>
            </p:cNvCxnSpPr>
            <p:nvPr/>
          </p:nvCxnSpPr>
          <p:spPr>
            <a:xfrm>
              <a:off x="752319" y="2879400"/>
              <a:ext cx="127575" cy="103091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FF032D-9859-1E8B-B1E5-EF9C4D3164D6}"/>
                </a:ext>
              </a:extLst>
            </p:cNvPr>
            <p:cNvCxnSpPr>
              <a:endCxn id="31" idx="4"/>
            </p:cNvCxnSpPr>
            <p:nvPr/>
          </p:nvCxnSpPr>
          <p:spPr>
            <a:xfrm flipH="1" flipV="1">
              <a:off x="1752511" y="1929463"/>
              <a:ext cx="52610" cy="151935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6A33AE9-FB95-848E-0483-FC55C23616F1}"/>
                </a:ext>
              </a:extLst>
            </p:cNvPr>
            <p:cNvCxnSpPr>
              <a:stCxn id="24" idx="7"/>
              <a:endCxn id="30" idx="3"/>
            </p:cNvCxnSpPr>
            <p:nvPr/>
          </p:nvCxnSpPr>
          <p:spPr>
            <a:xfrm flipV="1">
              <a:off x="2183049" y="1838583"/>
              <a:ext cx="341214" cy="299443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9D8B94B-D14A-13C1-2464-DF30CB70A5B9}"/>
                </a:ext>
              </a:extLst>
            </p:cNvPr>
            <p:cNvCxnSpPr>
              <a:stCxn id="25" idx="7"/>
              <a:endCxn id="33" idx="3"/>
            </p:cNvCxnSpPr>
            <p:nvPr/>
          </p:nvCxnSpPr>
          <p:spPr>
            <a:xfrm flipV="1">
              <a:off x="3662662" y="3088368"/>
              <a:ext cx="169598" cy="376078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728DE49-72B9-1E6C-5947-3B61E34EEBA5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V="1">
              <a:off x="2637192" y="2849509"/>
              <a:ext cx="210311" cy="197478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9ECF1-9B6D-9278-3708-116DD9A476DB}"/>
                </a:ext>
              </a:extLst>
            </p:cNvPr>
            <p:cNvCxnSpPr/>
            <p:nvPr/>
          </p:nvCxnSpPr>
          <p:spPr>
            <a:xfrm>
              <a:off x="2757488" y="3500438"/>
              <a:ext cx="338137" cy="112162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6ED71FE-199E-3F0B-F748-1B9CAC5A8D17}"/>
                </a:ext>
              </a:extLst>
            </p:cNvPr>
            <p:cNvCxnSpPr>
              <a:cxnSpLocks/>
              <a:stCxn id="13" idx="4"/>
              <a:endCxn id="26" idx="0"/>
            </p:cNvCxnSpPr>
            <p:nvPr/>
          </p:nvCxnSpPr>
          <p:spPr>
            <a:xfrm>
              <a:off x="2298902" y="3834572"/>
              <a:ext cx="134360" cy="279464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B923B92-8EE4-87D7-9CB6-DFF39D738290}"/>
                </a:ext>
              </a:extLst>
            </p:cNvPr>
            <p:cNvCxnSpPr>
              <a:stCxn id="13" idx="3"/>
              <a:endCxn id="27" idx="7"/>
            </p:cNvCxnSpPr>
            <p:nvPr/>
          </p:nvCxnSpPr>
          <p:spPr>
            <a:xfrm flipH="1">
              <a:off x="1651875" y="3699444"/>
              <a:ext cx="308737" cy="182412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05D1AF-B170-4088-3D76-E72FFA49A579}"/>
                </a:ext>
              </a:extLst>
            </p:cNvPr>
            <p:cNvCxnSpPr>
              <a:stCxn id="28" idx="6"/>
            </p:cNvCxnSpPr>
            <p:nvPr/>
          </p:nvCxnSpPr>
          <p:spPr>
            <a:xfrm>
              <a:off x="1546499" y="3110728"/>
              <a:ext cx="291826" cy="121074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91536F2-E818-54E2-9CEF-03EFEB8E05C5}"/>
                </a:ext>
              </a:extLst>
            </p:cNvPr>
            <p:cNvCxnSpPr>
              <a:cxnSpLocks/>
            </p:cNvCxnSpPr>
            <p:nvPr/>
          </p:nvCxnSpPr>
          <p:spPr>
            <a:xfrm>
              <a:off x="2048057" y="2680770"/>
              <a:ext cx="134991" cy="236722"/>
            </a:xfrm>
            <a:prstGeom prst="line">
              <a:avLst/>
            </a:prstGeom>
            <a:ln>
              <a:solidFill>
                <a:srgbClr val="283C5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D5A1FD-70AE-85BC-7DC2-8579C799D200}"/>
                </a:ext>
              </a:extLst>
            </p:cNvPr>
            <p:cNvSpPr/>
            <p:nvPr/>
          </p:nvSpPr>
          <p:spPr>
            <a:xfrm>
              <a:off x="113528" y="3072978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9962D89-01A4-1F17-79BE-04A31E28FE4A}"/>
                </a:ext>
              </a:extLst>
            </p:cNvPr>
            <p:cNvSpPr/>
            <p:nvPr/>
          </p:nvSpPr>
          <p:spPr>
            <a:xfrm>
              <a:off x="203179" y="3849565"/>
              <a:ext cx="526473" cy="511493"/>
            </a:xfrm>
            <a:prstGeom prst="ellipse">
              <a:avLst/>
            </a:prstGeom>
            <a:solidFill>
              <a:srgbClr val="B7E6EB"/>
            </a:solidFill>
            <a:ln w="19050">
              <a:solidFill>
                <a:srgbClr val="283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0A297D-99A8-AD9A-39D5-BD6713A94AFA}"/>
              </a:ext>
            </a:extLst>
          </p:cNvPr>
          <p:cNvGrpSpPr/>
          <p:nvPr/>
        </p:nvGrpSpPr>
        <p:grpSpPr>
          <a:xfrm>
            <a:off x="9303327" y="3432251"/>
            <a:ext cx="7885852" cy="5388159"/>
            <a:chOff x="2790449" y="2009750"/>
            <a:chExt cx="5805731" cy="4008095"/>
          </a:xfrm>
        </p:grpSpPr>
        <p:graphicFrame>
          <p:nvGraphicFramePr>
            <p:cNvPr id="60" name="Content Placeholder 4">
              <a:extLst>
                <a:ext uri="{FF2B5EF4-FFF2-40B4-BE49-F238E27FC236}">
                  <a16:creationId xmlns:a16="http://schemas.microsoft.com/office/drawing/2014/main" id="{6B818432-4CBE-DFAC-9A4D-266197E5E82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4095776"/>
                </p:ext>
              </p:extLst>
            </p:nvPr>
          </p:nvGraphicFramePr>
          <p:xfrm>
            <a:off x="3236813" y="2424215"/>
            <a:ext cx="4226210" cy="2830279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101600" algn="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2870204">
                    <a:extLst>
                      <a:ext uri="{9D8B030D-6E8A-4147-A177-3AD203B41FA5}">
                        <a16:colId xmlns:a16="http://schemas.microsoft.com/office/drawing/2014/main" val="603288158"/>
                      </a:ext>
                    </a:extLst>
                  </a:gridCol>
                  <a:gridCol w="2870204">
                    <a:extLst>
                      <a:ext uri="{9D8B030D-6E8A-4147-A177-3AD203B41FA5}">
                        <a16:colId xmlns:a16="http://schemas.microsoft.com/office/drawing/2014/main" val="2589575255"/>
                      </a:ext>
                    </a:extLst>
                  </a:gridCol>
                </a:tblGrid>
                <a:tr h="1902399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900" noProof="0" dirty="0">
                          <a:solidFill>
                            <a:srgbClr val="283C5A"/>
                          </a:solidFill>
                          <a:latin typeface="Source Sans 3" panose="020B0303030403020204" pitchFamily="34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900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Strengths</a:t>
                        </a:r>
                      </a:p>
                      <a:p>
                        <a:pPr algn="l"/>
                        <a:endParaRPr lang="en-GB" sz="1200" i="1" noProof="0" dirty="0">
                          <a:solidFill>
                            <a:srgbClr val="283C5A"/>
                          </a:solidFill>
                          <a:latin typeface="Source Sans 3" panose="020B0303030403020204" pitchFamily="34" charset="0"/>
                        </a:endParaRPr>
                      </a:p>
                      <a:p>
                        <a:pPr algn="l"/>
                        <a:r>
                          <a:rPr lang="en-GB" sz="1200" i="1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Attributes of the organisation/policy that are helpful in:</a:t>
                        </a:r>
                      </a:p>
                      <a:p>
                        <a:pPr marL="171450" indent="-171450" algn="l">
                          <a:buFont typeface="Arial" panose="020B0604020202020204" pitchFamily="34" charset="0"/>
                          <a:buChar char="•"/>
                        </a:pPr>
                        <a:r>
                          <a:rPr lang="en-GB" sz="1200" i="1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Achieving our objectives</a:t>
                        </a:r>
                      </a:p>
                      <a:p>
                        <a:pPr marL="171450" indent="-171450" algn="l">
                          <a:buFont typeface="Arial" panose="020B0604020202020204" pitchFamily="34" charset="0"/>
                          <a:buChar char="•"/>
                        </a:pPr>
                        <a:r>
                          <a:rPr lang="en-GB" sz="1200" i="1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Exploiting opportunities</a:t>
                        </a:r>
                      </a:p>
                      <a:p>
                        <a:pPr marL="171450" indent="-171450" algn="l">
                          <a:buFont typeface="Arial" panose="020B0604020202020204" pitchFamily="34" charset="0"/>
                          <a:buChar char="•"/>
                        </a:pPr>
                        <a:r>
                          <a:rPr lang="en-GB" sz="1200" i="1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Mitigating threats</a:t>
                        </a:r>
                      </a:p>
                    </a:txBody>
                    <a:tcPr marL="98678" marR="98678" marT="49339" marB="49339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900" noProof="0" dirty="0">
                          <a:solidFill>
                            <a:srgbClr val="283C5A"/>
                          </a:solidFill>
                          <a:latin typeface="Source Sans 3" panose="020B0303030403020204" pitchFamily="34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900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Weaknesses</a:t>
                        </a: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C5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83C5A"/>
                            </a:solidFill>
                            <a:effectLst/>
                            <a:uLnTx/>
                            <a:uFillTx/>
                            <a:latin typeface="Source Sans 3" panose="020B0303030403020204" pitchFamily="34" charset="0"/>
                            <a:ea typeface="+mn-ea"/>
                            <a:cs typeface="+mn-cs"/>
                          </a:rPr>
                          <a:t>Attributes of the organisation/policy that represent: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83C5A"/>
                            </a:solidFill>
                            <a:effectLst/>
                            <a:uLnTx/>
                            <a:uFillTx/>
                            <a:latin typeface="Source Sans 3" panose="020B0303030403020204" pitchFamily="34" charset="0"/>
                            <a:ea typeface="+mn-ea"/>
                            <a:cs typeface="+mn-cs"/>
                          </a:rPr>
                          <a:t>Obstacles to our objectives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83C5A"/>
                            </a:solidFill>
                            <a:effectLst/>
                            <a:uLnTx/>
                            <a:uFillTx/>
                            <a:latin typeface="Source Sans 3" panose="020B0303030403020204" pitchFamily="34" charset="0"/>
                            <a:ea typeface="+mn-ea"/>
                            <a:cs typeface="+mn-cs"/>
                          </a:rPr>
                          <a:t>Limits to our opportunities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83C5A"/>
                            </a:solidFill>
                            <a:effectLst/>
                            <a:uLnTx/>
                            <a:uFillTx/>
                            <a:latin typeface="Source Sans 3" panose="020B0303030403020204" pitchFamily="34" charset="0"/>
                            <a:ea typeface="+mn-ea"/>
                            <a:cs typeface="+mn-cs"/>
                          </a:rPr>
                          <a:t>Vulnerabilities to threats</a:t>
                        </a:r>
                      </a:p>
                    </a:txBody>
                    <a:tcPr marL="98678" marR="98678" marT="49339" marB="49339">
                      <a:solidFill>
                        <a:srgbClr val="CCCC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568974"/>
                    </a:ext>
                  </a:extLst>
                </a:tr>
                <a:tr h="1902399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900" b="1" noProof="0" dirty="0">
                          <a:solidFill>
                            <a:srgbClr val="283C5A"/>
                          </a:solidFill>
                          <a:latin typeface="Source Sans 3" panose="020B0303030403020204" pitchFamily="34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900" b="1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Opportunities</a:t>
                        </a:r>
                      </a:p>
                      <a:p>
                        <a:pPr algn="ctr"/>
                        <a:endParaRPr lang="en-GB" sz="1200" b="1" noProof="0" dirty="0"/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83C5A"/>
                            </a:solidFill>
                            <a:effectLst/>
                            <a:uLnTx/>
                            <a:uFillTx/>
                            <a:latin typeface="Source Sans 3" panose="020B0303030403020204" pitchFamily="34" charset="0"/>
                            <a:ea typeface="+mn-ea"/>
                            <a:cs typeface="+mn-cs"/>
                          </a:rPr>
                          <a:t>External elements and future possibilities that are helpful to our objectives in relation to a specific future.</a:t>
                        </a:r>
                      </a:p>
                      <a:p>
                        <a:pPr algn="ctr"/>
                        <a:endParaRPr lang="en-GB" sz="1900" b="1" noProof="0" dirty="0"/>
                      </a:p>
                    </a:txBody>
                    <a:tcPr marL="98678" marR="98678" marT="49339" marB="49339"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900" b="1" noProof="0" dirty="0">
                          <a:solidFill>
                            <a:srgbClr val="283C5A"/>
                          </a:solidFill>
                          <a:latin typeface="Source Sans 3" panose="020B0303030403020204" pitchFamily="34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900" b="1" noProof="0" dirty="0">
                            <a:solidFill>
                              <a:srgbClr val="283C5A"/>
                            </a:solidFill>
                            <a:latin typeface="Source Sans 3" panose="020B0303030403020204" pitchFamily="34" charset="0"/>
                          </a:rPr>
                          <a:t>Threats</a:t>
                        </a: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C5A"/>
                          </a:solidFill>
                          <a:effectLst/>
                          <a:uLnTx/>
                          <a:uFillTx/>
                          <a:latin typeface="Source Sans 3" panose="020B0303030403020204" pitchFamily="34" charset="0"/>
                          <a:ea typeface="+mn-ea"/>
                          <a:cs typeface="+mn-cs"/>
                        </a:endParaRP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83C5A"/>
                            </a:solidFill>
                            <a:effectLst/>
                            <a:uLnTx/>
                            <a:uFillTx/>
                            <a:latin typeface="Source Sans 3" panose="020B0303030403020204" pitchFamily="34" charset="0"/>
                            <a:ea typeface="+mn-ea"/>
                            <a:cs typeface="+mn-cs"/>
                          </a:rPr>
                          <a:t>External elements and future possibilities that are detrimental to our objectives in relation to a specific future.</a:t>
                        </a:r>
                      </a:p>
                      <a:p>
                        <a:pPr algn="ctr"/>
                        <a:endParaRPr lang="en-GB" sz="1900" b="1" noProof="0" dirty="0"/>
                      </a:p>
                    </a:txBody>
                    <a:tcPr marL="98678" marR="98678" marT="49339" marB="49339">
                      <a:solidFill>
                        <a:srgbClr val="CCCC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92097715"/>
                    </a:ext>
                  </a:extLst>
                </a:tr>
              </a:tbl>
            </a:graphicData>
          </a:graphic>
        </p:graphicFrame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30569CDE-646E-D447-43D9-42CFDE591531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199169" y="3339354"/>
              <a:ext cx="1610993" cy="4202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dirty="0"/>
                <a:t>Internal</a:t>
              </a:r>
            </a:p>
          </p:txBody>
        </p:sp>
        <p:sp>
          <p:nvSpPr>
            <p:cNvPr id="62" name="Text Placeholder 2">
              <a:extLst>
                <a:ext uri="{FF2B5EF4-FFF2-40B4-BE49-F238E27FC236}">
                  <a16:creationId xmlns:a16="http://schemas.microsoft.com/office/drawing/2014/main" id="{1930CE91-28A1-78CE-4309-40B398E68911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240698" y="5047865"/>
              <a:ext cx="1519731" cy="4202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dirty="0"/>
                <a:t>External</a:t>
              </a:r>
            </a:p>
          </p:txBody>
        </p:sp>
        <p:sp>
          <p:nvSpPr>
            <p:cNvPr id="63" name="Text Placeholder 2">
              <a:extLst>
                <a:ext uri="{FF2B5EF4-FFF2-40B4-BE49-F238E27FC236}">
                  <a16:creationId xmlns:a16="http://schemas.microsoft.com/office/drawing/2014/main" id="{4A095B3A-DDC6-39AE-2494-0EF42F44702D}"/>
                </a:ext>
              </a:extLst>
            </p:cNvPr>
            <p:cNvSpPr txBox="1">
              <a:spLocks/>
            </p:cNvSpPr>
            <p:nvPr/>
          </p:nvSpPr>
          <p:spPr>
            <a:xfrm>
              <a:off x="3537321" y="2009750"/>
              <a:ext cx="2265641" cy="4202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dirty="0"/>
                <a:t>Positive</a:t>
              </a:r>
            </a:p>
          </p:txBody>
        </p:sp>
        <p:sp>
          <p:nvSpPr>
            <p:cNvPr id="64" name="Text Placeholder 2">
              <a:extLst>
                <a:ext uri="{FF2B5EF4-FFF2-40B4-BE49-F238E27FC236}">
                  <a16:creationId xmlns:a16="http://schemas.microsoft.com/office/drawing/2014/main" id="{1630DC0F-637D-7F42-ED71-83453937ADE4}"/>
                </a:ext>
              </a:extLst>
            </p:cNvPr>
            <p:cNvSpPr txBox="1">
              <a:spLocks/>
            </p:cNvSpPr>
            <p:nvPr/>
          </p:nvSpPr>
          <p:spPr>
            <a:xfrm>
              <a:off x="6350602" y="2011983"/>
              <a:ext cx="2245578" cy="4202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tabLst/>
                <a:defRPr sz="32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000" b="0" i="0" kern="1200">
                  <a:solidFill>
                    <a:schemeClr val="accent6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800" dirty="0"/>
                <a:t>Negative</a:t>
              </a:r>
            </a:p>
          </p:txBody>
        </p: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59D6C564-4481-3056-F993-87DEC6BF84F4}"/>
              </a:ext>
            </a:extLst>
          </p:cNvPr>
          <p:cNvSpPr/>
          <p:nvPr/>
        </p:nvSpPr>
        <p:spPr>
          <a:xfrm>
            <a:off x="6574822" y="5980033"/>
            <a:ext cx="2112287" cy="428641"/>
          </a:xfrm>
          <a:prstGeom prst="rightArrow">
            <a:avLst/>
          </a:prstGeom>
          <a:solidFill>
            <a:srgbClr val="3A98A8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Segnaposto contenuto 7">
            <a:extLst>
              <a:ext uri="{FF2B5EF4-FFF2-40B4-BE49-F238E27FC236}">
                <a16:creationId xmlns:a16="http://schemas.microsoft.com/office/drawing/2014/main" id="{970F91DC-23F4-62A0-6819-7FC778A589E2}"/>
              </a:ext>
            </a:extLst>
          </p:cNvPr>
          <p:cNvSpPr txBox="1">
            <a:spLocks/>
          </p:cNvSpPr>
          <p:nvPr/>
        </p:nvSpPr>
        <p:spPr>
          <a:xfrm>
            <a:off x="11604370" y="2429891"/>
            <a:ext cx="3086100" cy="610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SWOT Analysis</a:t>
            </a:r>
          </a:p>
          <a:p>
            <a:pPr marL="0" indent="0">
              <a:buFont typeface="Arial" pitchFamily="34" charset="0"/>
              <a:buNone/>
            </a:pPr>
            <a:endParaRPr lang="it-IT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Analisi degli impatti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14" name="Segnaposto contenuto 7">
            <a:extLst>
              <a:ext uri="{FF2B5EF4-FFF2-40B4-BE49-F238E27FC236}">
                <a16:creationId xmlns:a16="http://schemas.microsoft.com/office/drawing/2014/main" id="{711B89DE-3C04-94F8-F8C0-3FD0895C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18324"/>
            <a:ext cx="11945172" cy="76111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it-IT" sz="3600" b="1" dirty="0">
                <a:solidFill>
                  <a:schemeClr val="tx2"/>
                </a:solidFill>
              </a:rPr>
              <a:t>Il «</a:t>
            </a:r>
            <a:r>
              <a:rPr lang="it-IT" sz="3600" b="1" dirty="0" err="1">
                <a:solidFill>
                  <a:schemeClr val="tx2"/>
                </a:solidFill>
              </a:rPr>
              <a:t>Forward</a:t>
            </a:r>
            <a:r>
              <a:rPr lang="it-IT" sz="3600" b="1" dirty="0">
                <a:solidFill>
                  <a:schemeClr val="tx2"/>
                </a:solidFill>
              </a:rPr>
              <a:t> Look»</a:t>
            </a:r>
          </a:p>
          <a:p>
            <a:pPr marL="0" indent="0">
              <a:lnSpc>
                <a:spcPct val="170000"/>
              </a:lnSpc>
              <a:buNone/>
            </a:pPr>
            <a:endParaRPr lang="it-IT" sz="1000" dirty="0">
              <a:solidFill>
                <a:schemeClr val="tx2"/>
              </a:solidFill>
            </a:endParaRPr>
          </a:p>
          <a:p>
            <a:pPr marL="355600" indent="-355600">
              <a:lnSpc>
                <a:spcPct val="170000"/>
              </a:lnSpc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4000" dirty="0">
                <a:solidFill>
                  <a:schemeClr val="tx2"/>
                </a:solidFill>
              </a:rPr>
              <a:t> Rapporto annuale basato su un processo di riflessione pluriennale</a:t>
            </a:r>
          </a:p>
          <a:p>
            <a:pPr marL="355600" indent="-355600">
              <a:lnSpc>
                <a:spcPct val="170000"/>
              </a:lnSpc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4000" dirty="0">
                <a:solidFill>
                  <a:schemeClr val="tx2"/>
                </a:solidFill>
              </a:rPr>
              <a:t> Aspettative di breve periodo inquadrate nel contesto di tendenze di lungo periodo</a:t>
            </a:r>
          </a:p>
          <a:p>
            <a:pPr marL="355600" indent="-355600">
              <a:lnSpc>
                <a:spcPct val="170000"/>
              </a:lnSpc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4000" dirty="0">
                <a:solidFill>
                  <a:schemeClr val="tx2"/>
                </a:solidFill>
              </a:rPr>
              <a:t> Unisce analisi delle tendenze con analisi degli impatti</a:t>
            </a:r>
          </a:p>
          <a:p>
            <a:pPr marL="355600" indent="-355600">
              <a:lnSpc>
                <a:spcPct val="170000"/>
              </a:lnSpc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3600" dirty="0">
              <a:solidFill>
                <a:schemeClr val="tx2"/>
              </a:solidFill>
            </a:endParaRPr>
          </a:p>
          <a:p>
            <a:pPr marL="0" indent="0">
              <a:lnSpc>
                <a:spcPct val="170000"/>
              </a:lnSpc>
              <a:buClr>
                <a:srgbClr val="F5A228"/>
              </a:buClr>
              <a:buNone/>
            </a:pPr>
            <a:r>
              <a:rPr lang="it-IT" sz="4100" b="1" dirty="0">
                <a:solidFill>
                  <a:schemeClr val="tx2"/>
                </a:solidFill>
              </a:rPr>
              <a:t>2022</a:t>
            </a:r>
            <a:r>
              <a:rPr lang="it-IT" sz="4100" dirty="0">
                <a:solidFill>
                  <a:schemeClr val="tx2"/>
                </a:solidFill>
              </a:rPr>
              <a:t>: Analisi delle </a:t>
            </a:r>
            <a:r>
              <a:rPr lang="it-IT" sz="4100" dirty="0" err="1">
                <a:solidFill>
                  <a:schemeClr val="tx2"/>
                </a:solidFill>
              </a:rPr>
              <a:t>macrotendenze</a:t>
            </a:r>
            <a:endParaRPr lang="it-IT" sz="4100" dirty="0">
              <a:solidFill>
                <a:schemeClr val="tx2"/>
              </a:solidFill>
            </a:endParaRPr>
          </a:p>
          <a:p>
            <a:pPr marL="0" indent="0">
              <a:lnSpc>
                <a:spcPct val="170000"/>
              </a:lnSpc>
              <a:buClr>
                <a:srgbClr val="F5A228"/>
              </a:buClr>
              <a:buNone/>
            </a:pPr>
            <a:r>
              <a:rPr lang="it-IT" sz="4100" b="1" dirty="0">
                <a:solidFill>
                  <a:schemeClr val="tx2"/>
                </a:solidFill>
              </a:rPr>
              <a:t>2023</a:t>
            </a:r>
            <a:r>
              <a:rPr lang="it-IT" sz="4100" dirty="0">
                <a:solidFill>
                  <a:schemeClr val="tx2"/>
                </a:solidFill>
              </a:rPr>
              <a:t>: Impatta della guerra di aggressione russa contro l’Ucraina</a:t>
            </a:r>
          </a:p>
          <a:p>
            <a:pPr marL="0" indent="0">
              <a:lnSpc>
                <a:spcPct val="170000"/>
              </a:lnSpc>
              <a:buClr>
                <a:srgbClr val="F5A228"/>
              </a:buClr>
              <a:buNone/>
            </a:pPr>
            <a:r>
              <a:rPr lang="it-IT" sz="4100" b="1" dirty="0">
                <a:solidFill>
                  <a:schemeClr val="tx2"/>
                </a:solidFill>
              </a:rPr>
              <a:t>2024</a:t>
            </a:r>
            <a:r>
              <a:rPr lang="it-IT" sz="4100" dirty="0">
                <a:solidFill>
                  <a:schemeClr val="tx2"/>
                </a:solidFill>
              </a:rPr>
              <a:t>: Un anno di incertezze fondamentali</a:t>
            </a:r>
          </a:p>
          <a:p>
            <a:pPr marL="0" indent="0">
              <a:lnSpc>
                <a:spcPct val="170000"/>
              </a:lnSpc>
              <a:buClr>
                <a:srgbClr val="F5A228"/>
              </a:buClr>
              <a:buNone/>
            </a:pPr>
            <a:r>
              <a:rPr lang="it-IT" sz="4100" b="1" dirty="0">
                <a:solidFill>
                  <a:schemeClr val="tx2"/>
                </a:solidFill>
              </a:rPr>
              <a:t>2025</a:t>
            </a:r>
            <a:r>
              <a:rPr lang="it-IT" sz="4100" dirty="0">
                <a:solidFill>
                  <a:schemeClr val="tx2"/>
                </a:solidFill>
              </a:rPr>
              <a:t> : «Tempo di leadership»</a:t>
            </a:r>
          </a:p>
        </p:txBody>
      </p:sp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5EBFE6DE-CCD7-D3B6-8C5F-55D521DDA61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4435" y="2482349"/>
            <a:ext cx="3926848" cy="5536704"/>
          </a:xfrm>
          <a:prstGeom prst="rect">
            <a:avLst/>
          </a:prstGeom>
          <a:ln>
            <a:noFill/>
          </a:ln>
          <a:effectLst>
            <a:outerShdw blurRad="254000" dist="1905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6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 Analysis and Research Team (ART)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ED6BD-8A47-AA3D-A311-46C458328F08}"/>
              </a:ext>
            </a:extLst>
          </p:cNvPr>
          <p:cNvGrpSpPr/>
          <p:nvPr/>
        </p:nvGrpSpPr>
        <p:grpSpPr>
          <a:xfrm>
            <a:off x="1066800" y="1809263"/>
            <a:ext cx="6767015" cy="6630376"/>
            <a:chOff x="235388" y="1343945"/>
            <a:chExt cx="5709479" cy="55020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181630-C32B-E237-6661-9C5FA27F5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6848" y="4612370"/>
              <a:ext cx="1233428" cy="1233429"/>
            </a:xfrm>
            <a:prstGeom prst="ellipse">
              <a:avLst/>
            </a:prstGeom>
          </p:spPr>
        </p:pic>
        <p:pic>
          <p:nvPicPr>
            <p:cNvPr id="13" name="Picture 12" descr="A group of people sitting at tables&#10;&#10;Description automatically generated with low confidence">
              <a:extLst>
                <a:ext uri="{FF2B5EF4-FFF2-40B4-BE49-F238E27FC236}">
                  <a16:creationId xmlns:a16="http://schemas.microsoft.com/office/drawing/2014/main" id="{8D2579C8-509A-C2D2-8405-3C3A47E4F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 b="-75"/>
            <a:stretch/>
          </p:blipFill>
          <p:spPr>
            <a:xfrm>
              <a:off x="1967874" y="2828155"/>
              <a:ext cx="2307376" cy="2307377"/>
            </a:xfrm>
            <a:prstGeom prst="ellipse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2287DD-BE89-89A1-CB2B-C75579197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1439" y="2741956"/>
              <a:ext cx="1233428" cy="1233429"/>
            </a:xfrm>
            <a:prstGeom prst="ellipse">
              <a:avLst/>
            </a:prstGeom>
          </p:spPr>
        </p:pic>
        <p:pic>
          <p:nvPicPr>
            <p:cNvPr id="15" name="Picture 14" descr="A group of women writing on a white board&#10;&#10;Description automatically generated with medium confidence">
              <a:extLst>
                <a:ext uri="{FF2B5EF4-FFF2-40B4-BE49-F238E27FC236}">
                  <a16:creationId xmlns:a16="http://schemas.microsoft.com/office/drawing/2014/main" id="{DB106B32-57CD-EA6D-01F4-1EFEB2AE2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388" y="3793975"/>
              <a:ext cx="1233428" cy="1233429"/>
            </a:xfrm>
            <a:prstGeom prst="ellipse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1B08140-BB68-91A7-C005-DF132A8F9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8536" y="1343945"/>
              <a:ext cx="1233428" cy="1233429"/>
            </a:xfrm>
            <a:prstGeom prst="ellipse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D5D12E-6142-091B-5B87-E3A8F9713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33"/>
            <a:stretch/>
          </p:blipFill>
          <p:spPr>
            <a:xfrm>
              <a:off x="562919" y="2183335"/>
              <a:ext cx="1234725" cy="1233429"/>
            </a:xfrm>
            <a:prstGeom prst="ellipse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C597E0-6D9E-AA66-C02E-EB7D1EFB9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6252" y="5612543"/>
              <a:ext cx="1233428" cy="1233429"/>
            </a:xfrm>
            <a:prstGeom prst="ellipse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A9F674-FDF3-2E1E-C80A-2646027E4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887" y="5135532"/>
              <a:ext cx="1233428" cy="1233429"/>
            </a:xfrm>
            <a:prstGeom prst="ellipse">
              <a:avLst/>
            </a:prstGeom>
          </p:spPr>
        </p:pic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6CFB8542-3BDF-CD01-9910-A5D5F07973D5}"/>
                </a:ext>
              </a:extLst>
            </p:cNvPr>
            <p:cNvSpPr/>
            <p:nvPr/>
          </p:nvSpPr>
          <p:spPr>
            <a:xfrm rot="2054564">
              <a:off x="3722166" y="2521637"/>
              <a:ext cx="157735" cy="401714"/>
            </a:xfrm>
            <a:prstGeom prst="upArrow">
              <a:avLst>
                <a:gd name="adj1" fmla="val 50000"/>
                <a:gd name="adj2" fmla="val 81434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451714D4-0639-22F1-AABB-6579DA200A98}"/>
                </a:ext>
              </a:extLst>
            </p:cNvPr>
            <p:cNvSpPr/>
            <p:nvPr/>
          </p:nvSpPr>
          <p:spPr>
            <a:xfrm rot="4536606">
              <a:off x="4418416" y="3438034"/>
              <a:ext cx="157735" cy="401714"/>
            </a:xfrm>
            <a:prstGeom prst="upArrow">
              <a:avLst>
                <a:gd name="adj1" fmla="val 50000"/>
                <a:gd name="adj2" fmla="val 81434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83F399FF-96E4-913E-7146-1CA85E05BE14}"/>
                </a:ext>
              </a:extLst>
            </p:cNvPr>
            <p:cNvSpPr/>
            <p:nvPr/>
          </p:nvSpPr>
          <p:spPr>
            <a:xfrm rot="7262363">
              <a:off x="4246802" y="4565456"/>
              <a:ext cx="157735" cy="401714"/>
            </a:xfrm>
            <a:prstGeom prst="upArrow">
              <a:avLst>
                <a:gd name="adj1" fmla="val 50000"/>
                <a:gd name="adj2" fmla="val 81434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63AAAAD3-0E3C-F749-FE26-7A869F241561}"/>
                </a:ext>
              </a:extLst>
            </p:cNvPr>
            <p:cNvSpPr/>
            <p:nvPr/>
          </p:nvSpPr>
          <p:spPr>
            <a:xfrm rot="9866271">
              <a:off x="3344235" y="5155620"/>
              <a:ext cx="157735" cy="401714"/>
            </a:xfrm>
            <a:prstGeom prst="upArrow">
              <a:avLst>
                <a:gd name="adj1" fmla="val 50000"/>
                <a:gd name="adj2" fmla="val 81434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19AB1504-EB96-C36C-2692-3E39B96A1C96}"/>
                </a:ext>
              </a:extLst>
            </p:cNvPr>
            <p:cNvSpPr/>
            <p:nvPr/>
          </p:nvSpPr>
          <p:spPr>
            <a:xfrm rot="13289692">
              <a:off x="2187885" y="4921119"/>
              <a:ext cx="157735" cy="401714"/>
            </a:xfrm>
            <a:prstGeom prst="upArrow">
              <a:avLst>
                <a:gd name="adj1" fmla="val 50000"/>
                <a:gd name="adj2" fmla="val 81434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23FF6084-D0CF-A217-49B5-4B9ACA2838B4}"/>
                </a:ext>
              </a:extLst>
            </p:cNvPr>
            <p:cNvSpPr/>
            <p:nvPr/>
          </p:nvSpPr>
          <p:spPr>
            <a:xfrm rot="15566550">
              <a:off x="1663163" y="4066265"/>
              <a:ext cx="157735" cy="401714"/>
            </a:xfrm>
            <a:prstGeom prst="upArrow">
              <a:avLst>
                <a:gd name="adj1" fmla="val 50000"/>
                <a:gd name="adj2" fmla="val 81434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0000"/>
                </a:solidFill>
              </a:endParaRPr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902236BD-E95D-E33F-B4A5-7642C6C21FCF}"/>
                </a:ext>
              </a:extLst>
            </p:cNvPr>
            <p:cNvSpPr/>
            <p:nvPr/>
          </p:nvSpPr>
          <p:spPr>
            <a:xfrm rot="17976388">
              <a:off x="1861997" y="3028046"/>
              <a:ext cx="157735" cy="401714"/>
            </a:xfrm>
            <a:prstGeom prst="upArrow">
              <a:avLst>
                <a:gd name="adj1" fmla="val 50000"/>
                <a:gd name="adj2" fmla="val 81434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rgbClr val="FF0000"/>
                </a:solidFill>
              </a:endParaRPr>
            </a:p>
          </p:txBody>
        </p:sp>
      </p:grpSp>
      <p:sp>
        <p:nvSpPr>
          <p:cNvPr id="27" name="Segnaposto contenuto 7">
            <a:extLst>
              <a:ext uri="{FF2B5EF4-FFF2-40B4-BE49-F238E27FC236}">
                <a16:creationId xmlns:a16="http://schemas.microsoft.com/office/drawing/2014/main" id="{0213F0E3-3CFE-08E1-C013-61C8592E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2033852"/>
            <a:ext cx="7576721" cy="4919408"/>
          </a:xfrm>
        </p:spPr>
        <p:txBody>
          <a:bodyPr>
            <a:normAutofit fontScale="92500"/>
          </a:bodyPr>
          <a:lstStyle/>
          <a:p>
            <a:r>
              <a:rPr lang="it-IT" sz="3600" dirty="0">
                <a:solidFill>
                  <a:schemeClr val="tx2"/>
                </a:solidFill>
              </a:rPr>
              <a:t>Il think tank interno del Segretariato Generale del Consiglio dell’ UE.</a:t>
            </a:r>
          </a:p>
          <a:p>
            <a:r>
              <a:rPr lang="it-IT" sz="3600" dirty="0">
                <a:solidFill>
                  <a:schemeClr val="tx2"/>
                </a:solidFill>
              </a:rPr>
              <a:t>Ampia gamma di servizi: pubblicazioni, note interne, eventi con esperti esterni, laboratori, seminari, formazione.</a:t>
            </a:r>
          </a:p>
          <a:p>
            <a:r>
              <a:rPr lang="it-IT" sz="3600" dirty="0">
                <a:solidFill>
                  <a:schemeClr val="tx2"/>
                </a:solidFill>
              </a:rPr>
              <a:t>Punto di raccordo tra il Segretariato e altri centri di ricerca, università, e simili unità nelle istituzioni UE e negli stati membri.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A78D58-664E-C2B3-35F2-0CC825ABF844}"/>
              </a:ext>
            </a:extLst>
          </p:cNvPr>
          <p:cNvGrpSpPr/>
          <p:nvPr/>
        </p:nvGrpSpPr>
        <p:grpSpPr>
          <a:xfrm>
            <a:off x="11469895" y="7465514"/>
            <a:ext cx="2579746" cy="1385414"/>
            <a:chOff x="7951818" y="5247268"/>
            <a:chExt cx="2900686" cy="1662769"/>
          </a:xfrm>
        </p:grpSpPr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id="{544C1D9D-CB21-A31C-D2C3-2E89C1776861}"/>
                </a:ext>
              </a:extLst>
            </p:cNvPr>
            <p:cNvSpPr/>
            <p:nvPr/>
          </p:nvSpPr>
          <p:spPr>
            <a:xfrm rot="5400000">
              <a:off x="8570776" y="4628310"/>
              <a:ext cx="1662769" cy="2900686"/>
            </a:xfrm>
            <a:prstGeom prst="upArrow">
              <a:avLst>
                <a:gd name="adj1" fmla="val 50000"/>
                <a:gd name="adj2" fmla="val 49565"/>
              </a:avLst>
            </a:prstGeom>
            <a:solidFill>
              <a:srgbClr val="0353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D12FFF-943D-A20F-05DF-5FDD4D27DA66}"/>
                </a:ext>
              </a:extLst>
            </p:cNvPr>
            <p:cNvSpPr txBox="1"/>
            <p:nvPr/>
          </p:nvSpPr>
          <p:spPr>
            <a:xfrm>
              <a:off x="8144910" y="5726493"/>
              <a:ext cx="1890224" cy="701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Source Sans 3" panose="020B0303030403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Visit our website and subscribe</a:t>
              </a:r>
              <a:endParaRPr lang="fr-BE" sz="1600" dirty="0">
                <a:solidFill>
                  <a:schemeClr val="bg1"/>
                </a:solidFill>
                <a:latin typeface="Source Sans 3" panose="020B0303030403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7F0BCA7-EEDF-C61E-DF71-0511696FB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47144" y="7221591"/>
            <a:ext cx="1812935" cy="18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Ricapitolando…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5" name="Picture 4" descr="photo of bulb artwork">
            <a:extLst>
              <a:ext uri="{FF2B5EF4-FFF2-40B4-BE49-F238E27FC236}">
                <a16:creationId xmlns:a16="http://schemas.microsoft.com/office/drawing/2014/main" id="{42CF3DE2-8041-7844-06AC-8FE2039F1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36928">
            <a:off x="13936670" y="2180838"/>
            <a:ext cx="3075200" cy="3163376"/>
          </a:xfrm>
          <a:prstGeom prst="rect">
            <a:avLst/>
          </a:prstGeom>
          <a:noFill/>
          <a:effectLst>
            <a:outerShdw blurRad="50800" dist="88900" dir="720000" algn="ctr" rotWithShape="0">
              <a:srgbClr val="000000">
                <a:alpha val="43137"/>
              </a:srgb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7">
            <a:extLst>
              <a:ext uri="{FF2B5EF4-FFF2-40B4-BE49-F238E27FC236}">
                <a16:creationId xmlns:a16="http://schemas.microsoft.com/office/drawing/2014/main" id="{5B03B39A-3DC3-9561-3A28-8A9C7039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98" y="1809263"/>
            <a:ext cx="11762801" cy="757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1. Definizione «operativa» di </a:t>
            </a:r>
            <a:r>
              <a:rPr lang="it-IT" b="1" dirty="0" err="1">
                <a:solidFill>
                  <a:schemeClr val="tx2"/>
                </a:solidFill>
              </a:rPr>
              <a:t>foresight</a:t>
            </a:r>
            <a:r>
              <a:rPr lang="it-IT" b="1" dirty="0">
                <a:solidFill>
                  <a:schemeClr val="tx2"/>
                </a:solidFill>
              </a:rPr>
              <a:t> strategico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Foresight come «pratica» volta a considerare futuri a lungo termine in maniera esplicita, trasparente ecc.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Come si colloca il </a:t>
            </a:r>
            <a:r>
              <a:rPr lang="it-IT" sz="2400" dirty="0" err="1">
                <a:solidFill>
                  <a:schemeClr val="tx2"/>
                </a:solidFill>
              </a:rPr>
              <a:t>foresight</a:t>
            </a:r>
            <a:r>
              <a:rPr lang="it-IT" sz="2400" dirty="0">
                <a:solidFill>
                  <a:schemeClr val="tx2"/>
                </a:solidFill>
              </a:rPr>
              <a:t> strategico rispetto ad altri approcci al futuro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Prodotto vs. processo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Benefici e rischi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2. Panoramica del </a:t>
            </a:r>
            <a:r>
              <a:rPr lang="it-IT" b="1" dirty="0" err="1">
                <a:solidFill>
                  <a:schemeClr val="tx2"/>
                </a:solidFill>
              </a:rPr>
              <a:t>foresight</a:t>
            </a:r>
            <a:r>
              <a:rPr lang="it-IT" b="1" dirty="0">
                <a:solidFill>
                  <a:schemeClr val="tx2"/>
                </a:solidFill>
              </a:rPr>
              <a:t> nelle istituzioni europee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Foresight come competenza fondamentale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Attori chiave: ESPAS, Commissione, Parlamento, Consiglio, Comitato delle Regioni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Ruolo del </a:t>
            </a:r>
            <a:r>
              <a:rPr lang="it-IT" sz="2400" dirty="0" err="1">
                <a:solidFill>
                  <a:schemeClr val="tx2"/>
                </a:solidFill>
              </a:rPr>
              <a:t>foresight</a:t>
            </a:r>
            <a:r>
              <a:rPr lang="it-IT" sz="2400" dirty="0">
                <a:solidFill>
                  <a:schemeClr val="tx2"/>
                </a:solidFill>
              </a:rPr>
              <a:t> nelle valutazioni di impatto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3. Metodi e applicazioni 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Varietà e punti comuni dei metodi di </a:t>
            </a:r>
            <a:r>
              <a:rPr lang="it-IT" sz="2400" dirty="0" err="1">
                <a:solidFill>
                  <a:schemeClr val="tx2"/>
                </a:solidFill>
              </a:rPr>
              <a:t>foresight</a:t>
            </a: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Horizon scanning </a:t>
            </a: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it-IT" sz="2400" dirty="0">
                <a:solidFill>
                  <a:schemeClr val="tx2"/>
                </a:solidFill>
              </a:rPr>
              <a:t>ESPAS Horizon Scanning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</a:rPr>
              <a:t>Trends Analysis (Driver mapping, Cross-impact </a:t>
            </a:r>
            <a:r>
              <a:rPr lang="it-IT" sz="2400" dirty="0" err="1">
                <a:solidFill>
                  <a:schemeClr val="tx2"/>
                </a:solidFill>
              </a:rPr>
              <a:t>matrix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 ESPAS Global Trends Report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Scenari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Analisi degli impatti (Futures Wheel, SWOT Analysis)  ART </a:t>
            </a:r>
            <a:r>
              <a:rPr lang="it-IT" sz="2400" dirty="0" err="1">
                <a:solidFill>
                  <a:schemeClr val="tx2"/>
                </a:solidFill>
                <a:sym typeface="Wingdings" panose="05000000000000000000" pitchFamily="2" charset="2"/>
              </a:rPr>
              <a:t>Forward</a:t>
            </a:r>
            <a:r>
              <a:rPr lang="it-IT" sz="2400" dirty="0">
                <a:solidFill>
                  <a:schemeClr val="tx2"/>
                </a:solidFill>
                <a:sym typeface="Wingdings" panose="05000000000000000000" pitchFamily="2" charset="2"/>
              </a:rPr>
              <a:t> Look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Grazie!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sp>
        <p:nvSpPr>
          <p:cNvPr id="6" name="Segnaposto contenuto 7">
            <a:extLst>
              <a:ext uri="{FF2B5EF4-FFF2-40B4-BE49-F238E27FC236}">
                <a16:creationId xmlns:a16="http://schemas.microsoft.com/office/drawing/2014/main" id="{5B03B39A-3DC3-9561-3A28-8A9C7039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530502"/>
            <a:ext cx="6047802" cy="318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Salvatore Finamore</a:t>
            </a:r>
          </a:p>
          <a:p>
            <a:pPr marL="0" indent="0">
              <a:buClr>
                <a:srgbClr val="F5A228"/>
              </a:buClr>
              <a:buNone/>
            </a:pPr>
            <a:r>
              <a:rPr lang="it-IT" sz="2400" dirty="0">
                <a:solidFill>
                  <a:schemeClr val="tx2"/>
                </a:solidFill>
                <a:hlinkClick r:id="rId7"/>
              </a:rPr>
              <a:t>salvatore.finamore@consilium.europa.eu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  <a:p>
            <a:pPr marL="355600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C44F51-FD6B-A940-1D65-B186EBC85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5553318"/>
            <a:ext cx="1039755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Una definizione «operativa»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09600" y="2671855"/>
            <a:ext cx="9067800" cy="5510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tx2"/>
                </a:solidFill>
              </a:rPr>
              <a:t>Il </a:t>
            </a:r>
            <a:r>
              <a:rPr lang="it-IT" sz="3600" dirty="0" err="1">
                <a:solidFill>
                  <a:schemeClr val="tx2"/>
                </a:solidFill>
              </a:rPr>
              <a:t>foresight</a:t>
            </a:r>
            <a:r>
              <a:rPr lang="it-IT" sz="3600" dirty="0">
                <a:solidFill>
                  <a:schemeClr val="tx2"/>
                </a:solidFill>
              </a:rPr>
              <a:t> strategico è una </a:t>
            </a:r>
            <a:r>
              <a:rPr lang="it-IT" sz="3600" b="1" dirty="0">
                <a:solidFill>
                  <a:schemeClr val="tx2"/>
                </a:solidFill>
              </a:rPr>
              <a:t>pratica</a:t>
            </a:r>
            <a:r>
              <a:rPr lang="it-IT" sz="3600" dirty="0">
                <a:solidFill>
                  <a:schemeClr val="tx2"/>
                </a:solidFill>
              </a:rPr>
              <a:t> volta a considerare diversi </a:t>
            </a:r>
            <a:r>
              <a:rPr lang="it-IT" sz="3600" b="1" dirty="0">
                <a:solidFill>
                  <a:schemeClr val="tx2"/>
                </a:solidFill>
              </a:rPr>
              <a:t>futuri</a:t>
            </a:r>
            <a:r>
              <a:rPr lang="it-IT" sz="3600" dirty="0">
                <a:solidFill>
                  <a:schemeClr val="tx2"/>
                </a:solidFill>
              </a:rPr>
              <a:t> a </a:t>
            </a:r>
            <a:r>
              <a:rPr lang="it-IT" sz="3600" b="1" dirty="0">
                <a:solidFill>
                  <a:schemeClr val="tx2"/>
                </a:solidFill>
              </a:rPr>
              <a:t>lungo termine </a:t>
            </a:r>
            <a:r>
              <a:rPr lang="it-IT" sz="3600" dirty="0">
                <a:solidFill>
                  <a:schemeClr val="tx2"/>
                </a:solidFill>
              </a:rPr>
              <a:t>in maniera:</a:t>
            </a:r>
          </a:p>
          <a:p>
            <a:pPr marL="0" indent="0"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b="1" dirty="0">
                <a:solidFill>
                  <a:schemeClr val="tx2"/>
                </a:solidFill>
              </a:rPr>
              <a:t>esplicita</a:t>
            </a: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b="1" dirty="0">
                <a:solidFill>
                  <a:schemeClr val="tx2"/>
                </a:solidFill>
              </a:rPr>
              <a:t>trasparente</a:t>
            </a:r>
            <a:r>
              <a:rPr lang="it-IT" sz="3600" dirty="0">
                <a:solidFill>
                  <a:schemeClr val="tx2"/>
                </a:solidFill>
              </a:rPr>
              <a:t> </a:t>
            </a: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basata su </a:t>
            </a:r>
            <a:r>
              <a:rPr lang="it-IT" sz="3600" b="1" dirty="0">
                <a:solidFill>
                  <a:schemeClr val="tx2"/>
                </a:solidFill>
              </a:rPr>
              <a:t>evidenza empirica</a:t>
            </a: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b="1" dirty="0">
                <a:solidFill>
                  <a:schemeClr val="tx2"/>
                </a:solidFill>
              </a:rPr>
              <a:t>collaborativa</a:t>
            </a:r>
          </a:p>
          <a:p>
            <a:pPr marL="1077913" indent="-355600">
              <a:buClr>
                <a:srgbClr val="F5A228"/>
              </a:buClr>
              <a:buFont typeface="Calibri" panose="020F0502020204030204" pitchFamily="34" charset="0"/>
              <a:buChar char="→"/>
            </a:pPr>
            <a:r>
              <a:rPr lang="it-IT" sz="3600" dirty="0">
                <a:solidFill>
                  <a:schemeClr val="tx2"/>
                </a:solidFill>
              </a:rPr>
              <a:t> </a:t>
            </a:r>
            <a:r>
              <a:rPr lang="it-IT" sz="3600" b="1" dirty="0">
                <a:solidFill>
                  <a:schemeClr val="tx2"/>
                </a:solidFill>
              </a:rPr>
              <a:t>orientata all’azione</a:t>
            </a:r>
          </a:p>
          <a:p>
            <a:pPr>
              <a:buFont typeface="Calibri" panose="020F0502020204030204" pitchFamily="34" charset="0"/>
              <a:buChar char="→"/>
            </a:pP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9EA6F-997B-CDC4-5B51-4EEDDB981D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931" y="3501490"/>
            <a:ext cx="8006614" cy="4224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DB3C1-F962-F21A-CDFC-14F7C73DA244}"/>
              </a:ext>
            </a:extLst>
          </p:cNvPr>
          <p:cNvSpPr txBox="1"/>
          <p:nvPr/>
        </p:nvSpPr>
        <p:spPr>
          <a:xfrm>
            <a:off x="11573960" y="8425263"/>
            <a:ext cx="46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3399"/>
                </a:solidFill>
                <a:latin typeface="Source Sans 3" panose="020B0303030403020204" pitchFamily="34" charset="0"/>
              </a:rPr>
              <a:t>Fonte: Joseph </a:t>
            </a:r>
            <a:r>
              <a:rPr lang="en-GB" sz="1200" dirty="0" err="1">
                <a:solidFill>
                  <a:srgbClr val="003399"/>
                </a:solidFill>
                <a:latin typeface="Source Sans 3" panose="020B0303030403020204" pitchFamily="34" charset="0"/>
              </a:rPr>
              <a:t>Voros</a:t>
            </a:r>
            <a:r>
              <a:rPr lang="en-GB" sz="1200" dirty="0">
                <a:solidFill>
                  <a:srgbClr val="003399"/>
                </a:solidFill>
                <a:latin typeface="Source Sans 3" panose="020B0303030403020204" pitchFamily="34" charset="0"/>
              </a:rPr>
              <a:t> (2003) ‘A generic foresight process framework’</a:t>
            </a:r>
            <a:endParaRPr lang="fr-BE" sz="1200" dirty="0">
              <a:solidFill>
                <a:srgbClr val="003399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05659D-6BB2-D015-66CB-74786FA895F2}"/>
              </a:ext>
            </a:extLst>
          </p:cNvPr>
          <p:cNvSpPr txBox="1">
            <a:spLocks/>
          </p:cNvSpPr>
          <p:nvPr/>
        </p:nvSpPr>
        <p:spPr>
          <a:xfrm>
            <a:off x="12625150" y="8090640"/>
            <a:ext cx="2686177" cy="334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3C5A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616161"/>
                </a:solidFill>
                <a:latin typeface="Source Sans 3" panose="020B0303030403020204" pitchFamily="34" charset="0"/>
              </a:rPr>
              <a:t>The ‘Futures Cone’</a:t>
            </a:r>
          </a:p>
          <a:p>
            <a:endParaRPr lang="en-GB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67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 continuum di approcci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DAC406-D652-AC5C-FE2B-5644DD5ADC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854" y="1718097"/>
            <a:ext cx="2381325" cy="287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FD0E5E-75DB-699D-C2FF-1D059BB5CE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0015" y="1685943"/>
            <a:ext cx="2381325" cy="284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513B9D84-3876-0742-EAE3-F0067EB5CAE3}"/>
              </a:ext>
            </a:extLst>
          </p:cNvPr>
          <p:cNvSpPr/>
          <p:nvPr/>
        </p:nvSpPr>
        <p:spPr>
          <a:xfrm>
            <a:off x="4387548" y="3154553"/>
            <a:ext cx="9315449" cy="314401"/>
          </a:xfrm>
          <a:prstGeom prst="leftRightArrow">
            <a:avLst>
              <a:gd name="adj1" fmla="val 29311"/>
              <a:gd name="adj2" fmla="val 68966"/>
            </a:avLst>
          </a:prstGeom>
          <a:solidFill>
            <a:srgbClr val="3A98A8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5EDC69A-3454-B852-3653-D61F52F39CA1}"/>
              </a:ext>
            </a:extLst>
          </p:cNvPr>
          <p:cNvSpPr/>
          <p:nvPr/>
        </p:nvSpPr>
        <p:spPr>
          <a:xfrm>
            <a:off x="8996672" y="3552184"/>
            <a:ext cx="323849" cy="514350"/>
          </a:xfrm>
          <a:prstGeom prst="triangle">
            <a:avLst/>
          </a:prstGeom>
          <a:solidFill>
            <a:srgbClr val="3A98A8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egnaposto contenuto 7">
            <a:extLst>
              <a:ext uri="{FF2B5EF4-FFF2-40B4-BE49-F238E27FC236}">
                <a16:creationId xmlns:a16="http://schemas.microsoft.com/office/drawing/2014/main" id="{F0671272-89C8-10AF-3DAB-14EA7AF43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748" y="4766011"/>
            <a:ext cx="4419600" cy="4508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chemeClr val="tx2"/>
                </a:solidFill>
              </a:rPr>
              <a:t>Futures Thinking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Volto all’immaginazione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Deduttivo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Domande aperte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Lungo termine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Futuri immaginabili/preferibili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Basato su interazione/gaming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Personale (focus su ‘insights’)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Orientamento attivo</a:t>
            </a:r>
          </a:p>
        </p:txBody>
      </p:sp>
      <p:sp>
        <p:nvSpPr>
          <p:cNvPr id="19" name="Segnaposto contenuto 7">
            <a:extLst>
              <a:ext uri="{FF2B5EF4-FFF2-40B4-BE49-F238E27FC236}">
                <a16:creationId xmlns:a16="http://schemas.microsoft.com/office/drawing/2014/main" id="{8D7A9CF6-7495-205A-6249-ECFE4DDCE404}"/>
              </a:ext>
            </a:extLst>
          </p:cNvPr>
          <p:cNvSpPr txBox="1">
            <a:spLocks/>
          </p:cNvSpPr>
          <p:nvPr/>
        </p:nvSpPr>
        <p:spPr>
          <a:xfrm>
            <a:off x="6948797" y="2656947"/>
            <a:ext cx="4419600" cy="654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Foresight strategico</a:t>
            </a:r>
          </a:p>
        </p:txBody>
      </p:sp>
      <p:sp>
        <p:nvSpPr>
          <p:cNvPr id="20" name="Segnaposto contenuto 7">
            <a:extLst>
              <a:ext uri="{FF2B5EF4-FFF2-40B4-BE49-F238E27FC236}">
                <a16:creationId xmlns:a16="http://schemas.microsoft.com/office/drawing/2014/main" id="{FF00A05E-1FEA-4208-335A-A53D56569368}"/>
              </a:ext>
            </a:extLst>
          </p:cNvPr>
          <p:cNvSpPr txBox="1">
            <a:spLocks/>
          </p:cNvSpPr>
          <p:nvPr/>
        </p:nvSpPr>
        <p:spPr>
          <a:xfrm>
            <a:off x="13226748" y="4672025"/>
            <a:ext cx="4772206" cy="4508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3600" b="1" dirty="0">
                <a:solidFill>
                  <a:schemeClr val="tx2"/>
                </a:solidFill>
              </a:rPr>
              <a:t>(Super-)Forecasting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Volto alla previsione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Induttivo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Domande chiuse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Breve termine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Futuri probabili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Basato su medie degli analisti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Impersonale (anonimo)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Orientamento analitico</a:t>
            </a:r>
          </a:p>
        </p:txBody>
      </p:sp>
    </p:spTree>
    <p:extLst>
      <p:ext uri="{BB962C8B-B14F-4D97-AF65-F5344CB8AC3E}">
        <p14:creationId xmlns:p14="http://schemas.microsoft.com/office/powerpoint/2010/main" val="4328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Quando usare il </a:t>
            </a:r>
            <a:r>
              <a:rPr lang="it-IT" sz="5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foresight</a:t>
            </a:r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strategico?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320595" y="2305952"/>
            <a:ext cx="52578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3600" dirty="0">
                <a:solidFill>
                  <a:schemeClr val="tx2"/>
                </a:solidFill>
              </a:rPr>
              <a:t>In condizioni di: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Volatilità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Incertezza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Complessità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Ambiguità</a:t>
            </a:r>
          </a:p>
          <a:p>
            <a:pPr marL="0" indent="0">
              <a:lnSpc>
                <a:spcPct val="150000"/>
              </a:lnSpc>
              <a:buNone/>
            </a:pPr>
            <a:endParaRPr lang="it-IT" sz="36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2" name="Picture 1" descr="A diagram of different types of graphs&#10;&#10;Description automatically generated">
            <a:extLst>
              <a:ext uri="{FF2B5EF4-FFF2-40B4-BE49-F238E27FC236}">
                <a16:creationId xmlns:a16="http://schemas.microsoft.com/office/drawing/2014/main" id="{D2E18BAC-593F-D2DE-F6CC-F0C1AED4B2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606" y="2277659"/>
            <a:ext cx="5731682" cy="57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Foresight come prodotto, </a:t>
            </a:r>
            <a:r>
              <a:rPr lang="it-IT" sz="5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foresight</a:t>
            </a:r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come processo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E75217-85D7-2ECF-2731-4C56B162EDE3}"/>
              </a:ext>
            </a:extLst>
          </p:cNvPr>
          <p:cNvGrpSpPr/>
          <p:nvPr/>
        </p:nvGrpSpPr>
        <p:grpSpPr>
          <a:xfrm>
            <a:off x="1371600" y="3086100"/>
            <a:ext cx="5817099" cy="5859633"/>
            <a:chOff x="1786338" y="3113206"/>
            <a:chExt cx="5817099" cy="58596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604B57-ADBA-D2E6-6C2F-E17ADD518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6338" y="3132317"/>
              <a:ext cx="2637071" cy="3799541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3175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1DE195-1D2A-CA56-FA84-6BE622A07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1522" y="3113206"/>
              <a:ext cx="2751910" cy="3936849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3175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78ACBD-8FD9-BA19-5BF5-C4ABD47CA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2200" y="4421318"/>
              <a:ext cx="2843420" cy="3789506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3175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B52795-1C5D-20BE-6D0D-69CDAB4E5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8654" y="5173299"/>
              <a:ext cx="2694783" cy="3799540"/>
            </a:xfrm>
            <a:prstGeom prst="rect">
              <a:avLst/>
            </a:prstGeom>
            <a:ln>
              <a:noFill/>
            </a:ln>
            <a:effectLst>
              <a:outerShdw blurRad="254000" dist="1905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3" name="Picture 22" descr="Women looking at a diagram with sticky notes&#10;&#10;Description automatically generated">
            <a:extLst>
              <a:ext uri="{FF2B5EF4-FFF2-40B4-BE49-F238E27FC236}">
                <a16:creationId xmlns:a16="http://schemas.microsoft.com/office/drawing/2014/main" id="{F4FFE34E-8F30-5264-913D-6A0BD5173A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256" y="3230572"/>
            <a:ext cx="6495655" cy="4330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Segnaposto contenuto 7">
            <a:extLst>
              <a:ext uri="{FF2B5EF4-FFF2-40B4-BE49-F238E27FC236}">
                <a16:creationId xmlns:a16="http://schemas.microsoft.com/office/drawing/2014/main" id="{E27B2BD8-8ABD-CC8A-35AB-68317B4B1CFF}"/>
              </a:ext>
            </a:extLst>
          </p:cNvPr>
          <p:cNvSpPr txBox="1">
            <a:spLocks/>
          </p:cNvSpPr>
          <p:nvPr/>
        </p:nvSpPr>
        <p:spPr>
          <a:xfrm>
            <a:off x="8137066" y="4816097"/>
            <a:ext cx="1905000" cy="654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5400" b="1" dirty="0">
                <a:solidFill>
                  <a:schemeClr val="tx2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6044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Benefici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09800" y="3031843"/>
            <a:ext cx="14173200" cy="44109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Aumentare la preparazione («</a:t>
            </a:r>
            <a:r>
              <a:rPr lang="it-IT" sz="3600" dirty="0" err="1">
                <a:solidFill>
                  <a:schemeClr val="tx2"/>
                </a:solidFill>
              </a:rPr>
              <a:t>preparedness</a:t>
            </a:r>
            <a:r>
              <a:rPr lang="it-IT" sz="3600" dirty="0">
                <a:solidFill>
                  <a:schemeClr val="tx2"/>
                </a:solidFill>
              </a:rPr>
              <a:t>») agli eventi futuri in un contesto di incertezza («future-</a:t>
            </a:r>
            <a:r>
              <a:rPr lang="it-IT" sz="3600" dirty="0" err="1">
                <a:solidFill>
                  <a:schemeClr val="tx2"/>
                </a:solidFill>
              </a:rPr>
              <a:t>proofing</a:t>
            </a:r>
            <a:r>
              <a:rPr lang="it-IT" sz="3600" dirty="0">
                <a:solidFill>
                  <a:schemeClr val="tx2"/>
                </a:solidFill>
              </a:rPr>
              <a:t>»)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Migliorare la comprensione del presente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Contrastare </a:t>
            </a:r>
            <a:r>
              <a:rPr lang="it-IT" sz="3600" dirty="0" err="1">
                <a:solidFill>
                  <a:schemeClr val="tx2"/>
                </a:solidFill>
              </a:rPr>
              <a:t>bias</a:t>
            </a:r>
            <a:r>
              <a:rPr lang="it-IT" sz="3600" dirty="0">
                <a:solidFill>
                  <a:schemeClr val="tx2"/>
                </a:solidFill>
              </a:rPr>
              <a:t> e blind spots, prendere coscienza di assunti impliciti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Coinvolgimento degli </a:t>
            </a:r>
            <a:r>
              <a:rPr lang="it-IT" sz="3600" dirty="0" err="1">
                <a:solidFill>
                  <a:schemeClr val="tx2"/>
                </a:solidFill>
              </a:rPr>
              <a:t>stake</a:t>
            </a:r>
            <a:r>
              <a:rPr lang="it-IT" sz="3600" dirty="0">
                <a:solidFill>
                  <a:schemeClr val="tx2"/>
                </a:solidFill>
              </a:rPr>
              <a:t>-holders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13" name="Picture 12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6D84E236-E3D5-C04A-52E8-C8E846823D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4977" y="6329542"/>
            <a:ext cx="2226446" cy="22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" y="0"/>
            <a:ext cx="18287999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95745" y="437662"/>
            <a:ext cx="17068800" cy="1143000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Rischi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8500" y="3584942"/>
            <a:ext cx="10591800" cy="42999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Foresight fine a sé stesso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</a:rPr>
              <a:t>Abuso politico del </a:t>
            </a:r>
            <a:r>
              <a:rPr lang="it-IT" sz="3600" dirty="0" err="1">
                <a:solidFill>
                  <a:schemeClr val="tx2"/>
                </a:solidFill>
              </a:rPr>
              <a:t>foresight</a:t>
            </a:r>
            <a:r>
              <a:rPr lang="it-IT" sz="3600" dirty="0">
                <a:solidFill>
                  <a:schemeClr val="tx2"/>
                </a:solidFill>
              </a:rPr>
              <a:t>: </a:t>
            </a:r>
            <a:br>
              <a:rPr lang="it-IT" sz="3600" dirty="0">
                <a:solidFill>
                  <a:schemeClr val="tx2"/>
                </a:solidFill>
              </a:rPr>
            </a:br>
            <a:r>
              <a:rPr lang="it-IT" sz="3600" dirty="0">
                <a:solidFill>
                  <a:schemeClr val="tx2"/>
                </a:solidFill>
              </a:rPr>
              <a:t>«chi controlla il futuro controlla il presente»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C709675-0CA7-3DDA-0A5E-12FB5B12DE5B}"/>
              </a:ext>
            </a:extLst>
          </p:cNvPr>
          <p:cNvSpPr/>
          <p:nvPr/>
        </p:nvSpPr>
        <p:spPr>
          <a:xfrm>
            <a:off x="13182600" y="9692137"/>
            <a:ext cx="1295400" cy="314401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8AF653D-B4B6-597C-7058-0FD965B488BB}"/>
              </a:ext>
            </a:extLst>
          </p:cNvPr>
          <p:cNvSpPr/>
          <p:nvPr/>
        </p:nvSpPr>
        <p:spPr>
          <a:xfrm>
            <a:off x="14706600" y="9379652"/>
            <a:ext cx="1535340" cy="74890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4812C58-EAA0-DCAB-DE5C-E7264CDA0B6C}"/>
              </a:ext>
            </a:extLst>
          </p:cNvPr>
          <p:cNvSpPr/>
          <p:nvPr/>
        </p:nvSpPr>
        <p:spPr>
          <a:xfrm>
            <a:off x="16463613" y="9629503"/>
            <a:ext cx="1535341" cy="34118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6736-03E8-7D01-7048-6B59F2853A82}"/>
              </a:ext>
            </a:extLst>
          </p:cNvPr>
          <p:cNvSpPr txBox="1"/>
          <p:nvPr/>
        </p:nvSpPr>
        <p:spPr>
          <a:xfrm>
            <a:off x="609600" y="9865358"/>
            <a:ext cx="8686800" cy="3144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Salvatore Finamore - Le opinioni espresse sono da intendersi a titolo personale e non del Consiglio dell'UE</a:t>
            </a:r>
          </a:p>
        </p:txBody>
      </p:sp>
      <p:pic>
        <p:nvPicPr>
          <p:cNvPr id="3" name="Picture 2" descr="A red and white warning sign&#10;&#10;Description automatically generated">
            <a:extLst>
              <a:ext uri="{FF2B5EF4-FFF2-40B4-BE49-F238E27FC236}">
                <a16:creationId xmlns:a16="http://schemas.microsoft.com/office/drawing/2014/main" id="{E8BD8CE9-6C4E-8BD3-4146-59FE22062F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2600" y="4805980"/>
            <a:ext cx="4669040" cy="42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1986</Words>
  <Application>Microsoft Office PowerPoint</Application>
  <PresentationFormat>Custom</PresentationFormat>
  <Paragraphs>297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Source Sans Pro SemiBold</vt:lpstr>
      <vt:lpstr>Montserrat Bold</vt:lpstr>
      <vt:lpstr>Calibri</vt:lpstr>
      <vt:lpstr>Arial</vt:lpstr>
      <vt:lpstr>Tahoma</vt:lpstr>
      <vt:lpstr>Wingdings</vt:lpstr>
      <vt:lpstr>Source Sans 3</vt:lpstr>
      <vt:lpstr>Office Theme</vt:lpstr>
      <vt:lpstr>PowerPoint Presentation</vt:lpstr>
      <vt:lpstr>Obiettivi e contenuti</vt:lpstr>
      <vt:lpstr>The Analysis and Research Team (ART)</vt:lpstr>
      <vt:lpstr>Una definizione «operativa»</vt:lpstr>
      <vt:lpstr>Un continuum di approcci</vt:lpstr>
      <vt:lpstr>Quando usare il foresight strategico?</vt:lpstr>
      <vt:lpstr>Foresight come prodotto, foresight come processo</vt:lpstr>
      <vt:lpstr>Benefici</vt:lpstr>
      <vt:lpstr>Rischi</vt:lpstr>
      <vt:lpstr>Il foresight nelle istituzioni europee</vt:lpstr>
      <vt:lpstr>Il foresight nelle istituzioni europee</vt:lpstr>
      <vt:lpstr>La rete «ESPAS»</vt:lpstr>
      <vt:lpstr>Commissione europea</vt:lpstr>
      <vt:lpstr>Parlamento europeo</vt:lpstr>
      <vt:lpstr>Comitato delle Regioni</vt:lpstr>
      <vt:lpstr>Il foresight nelle valutazioni d’impatto</vt:lpstr>
      <vt:lpstr>Una disciplina, molti metodi</vt:lpstr>
      <vt:lpstr>Spunti di lettura</vt:lpstr>
      <vt:lpstr>Horizon Scanning</vt:lpstr>
      <vt:lpstr>Horizon Scanning</vt:lpstr>
      <vt:lpstr>Horizon Scanning</vt:lpstr>
      <vt:lpstr>Horizon Scanning</vt:lpstr>
      <vt:lpstr>Trends Analysis</vt:lpstr>
      <vt:lpstr>Trends Analysis</vt:lpstr>
      <vt:lpstr>Trends Analysis</vt:lpstr>
      <vt:lpstr>Trends Analysis</vt:lpstr>
      <vt:lpstr>Scenari</vt:lpstr>
      <vt:lpstr>Analisi degli impatti</vt:lpstr>
      <vt:lpstr>Analisi degli impatti</vt:lpstr>
      <vt:lpstr>Ricapitolando…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 INFORMEST (Presentazione)</dc:title>
  <dc:creator>Alessandra Lorenzano</dc:creator>
  <cp:lastModifiedBy>FINAMORE Salvatore</cp:lastModifiedBy>
  <cp:revision>29</cp:revision>
  <dcterms:created xsi:type="dcterms:W3CDTF">2006-08-16T00:00:00Z</dcterms:created>
  <dcterms:modified xsi:type="dcterms:W3CDTF">2025-01-18T12:14:10Z</dcterms:modified>
  <dc:identifier>DAGcQPB6-jU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df41d6-74a9-4a97-809c-213cd32520cc_Enabled">
    <vt:lpwstr>true</vt:lpwstr>
  </property>
  <property fmtid="{D5CDD505-2E9C-101B-9397-08002B2CF9AE}" pid="3" name="MSIP_Label_b1df41d6-74a9-4a97-809c-213cd32520cc_SetDate">
    <vt:lpwstr>2025-01-17T14:59:01Z</vt:lpwstr>
  </property>
  <property fmtid="{D5CDD505-2E9C-101B-9397-08002B2CF9AE}" pid="4" name="MSIP_Label_b1df41d6-74a9-4a97-809c-213cd32520cc_Method">
    <vt:lpwstr>Standard</vt:lpwstr>
  </property>
  <property fmtid="{D5CDD505-2E9C-101B-9397-08002B2CF9AE}" pid="5" name="MSIP_Label_b1df41d6-74a9-4a97-809c-213cd32520cc_Name">
    <vt:lpwstr>GSCEU - NON PUBLIC Label</vt:lpwstr>
  </property>
  <property fmtid="{D5CDD505-2E9C-101B-9397-08002B2CF9AE}" pid="6" name="MSIP_Label_b1df41d6-74a9-4a97-809c-213cd32520cc_SiteId">
    <vt:lpwstr>03ad1c97-0a4d-4e82-8f93-27291a6a0767</vt:lpwstr>
  </property>
  <property fmtid="{D5CDD505-2E9C-101B-9397-08002B2CF9AE}" pid="7" name="MSIP_Label_b1df41d6-74a9-4a97-809c-213cd32520cc_ActionId">
    <vt:lpwstr>631d6f80-0fa9-40e4-b6e1-2bd062936e67</vt:lpwstr>
  </property>
  <property fmtid="{D5CDD505-2E9C-101B-9397-08002B2CF9AE}" pid="8" name="MSIP_Label_b1df41d6-74a9-4a97-809c-213cd32520cc_ContentBits">
    <vt:lpwstr>0</vt:lpwstr>
  </property>
</Properties>
</file>